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1008" r:id="rId2"/>
    <p:sldId id="994" r:id="rId3"/>
    <p:sldId id="996" r:id="rId4"/>
    <p:sldId id="997" r:id="rId5"/>
    <p:sldId id="1015" r:id="rId6"/>
    <p:sldId id="879" r:id="rId7"/>
    <p:sldId id="1014" r:id="rId8"/>
    <p:sldId id="1013" r:id="rId9"/>
    <p:sldId id="999" r:id="rId10"/>
    <p:sldId id="998" r:id="rId11"/>
    <p:sldId id="447" r:id="rId12"/>
    <p:sldId id="421" r:id="rId13"/>
    <p:sldId id="311" r:id="rId14"/>
    <p:sldId id="449" r:id="rId15"/>
    <p:sldId id="647" r:id="rId16"/>
    <p:sldId id="646" r:id="rId17"/>
    <p:sldId id="1009" r:id="rId18"/>
    <p:sldId id="1016" r:id="rId19"/>
    <p:sldId id="1012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CC"/>
    <a:srgbClr val="40719C"/>
    <a:srgbClr val="40729C"/>
    <a:srgbClr val="FF3300"/>
    <a:srgbClr val="5DD1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52" autoAdjust="0"/>
    <p:restoredTop sz="79396"/>
  </p:normalViewPr>
  <p:slideViewPr>
    <p:cSldViewPr snapToGrid="0" snapToObjects="1">
      <p:cViewPr varScale="1">
        <p:scale>
          <a:sx n="83" d="100"/>
          <a:sy n="83" d="100"/>
        </p:scale>
        <p:origin x="845" y="67"/>
      </p:cViewPr>
      <p:guideLst>
        <p:guide orient="horz" pos="2160"/>
        <p:guide pos="2880"/>
      </p:guideLst>
    </p:cSldViewPr>
  </p:slid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106" d="100"/>
        <a:sy n="106" d="100"/>
      </p:scale>
      <p:origin x="0" y="-2345"/>
    </p:cViewPr>
  </p:sorterViewPr>
  <p:notesViewPr>
    <p:cSldViewPr snapToGrid="0" snapToObjects="1">
      <p:cViewPr varScale="1">
        <p:scale>
          <a:sx n="117" d="100"/>
          <a:sy n="117" d="100"/>
        </p:scale>
        <p:origin x="1056" y="16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8F9F0462-96FC-4CB4-8B89-2D21B92D899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Po kliknutí můžete upravovat styly textu v předloze.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60DCF88-9465-4905-A7EB-B1A40E2D096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  <p:sp>
        <p:nvSpPr>
          <p:cNvPr id="23555" name="Zástupný symbol pro datum 1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/>
          </a:p>
        </p:txBody>
      </p:sp>
      <p:sp>
        <p:nvSpPr>
          <p:cNvPr id="2969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2AD97E-ADFA-42DC-865A-1E63C1A0839F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b="1"/>
              <a:t>Antidepresiva SSRI zvyšují riziko krvácivé příhody</a:t>
            </a:r>
          </a:p>
          <a:p>
            <a:pPr eaLnBrk="1" hangingPunct="1"/>
            <a:r>
              <a:rPr lang="cs-CZ"/>
              <a:t>Zejména se jedná o krvácení z GIT. Účinek SSRI zřejmě spočívá v inhibici zpětného vstřebávání serotoninu do trombocytů, protože trombocyty jej potřebují ke své činnosti a sami si jej vyrobit neumí.</a:t>
            </a:r>
          </a:p>
          <a:p>
            <a:pPr eaLnBrk="1" hangingPunct="1"/>
            <a:r>
              <a:rPr lang="cs-CZ"/>
              <a:t>Je třeba upozornit na to, že vyšší bezpečnost COX-2 selektivních NSA z hlediska gastrointestinálních nežádoucích účinků je prokázána na mnoha studiích i v klinické praxi. Tato studie ukazuje, že to platí i při kombinaci s antidepresivy SSRI.</a:t>
            </a:r>
          </a:p>
        </p:txBody>
      </p:sp>
      <p:sp>
        <p:nvSpPr>
          <p:cNvPr id="3174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812AAE9-5D79-4F35-8463-EFA57CE23F99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/>
              <a:t>Graf porovnává spotřebu NSA v ČR s vybranými zeměmi. Nižší spotřeby NSA než v ČR jsme zaznamenali v Austrálii, v Dánsku a Norsku, kde pacienti v mnohem větší míře užívají paracetamol. V Dánsku a Norsku také užívají častěji slabé opioidy - tramadol včetně kombinací 10 DDD/TID, respektive 4,5 DDD/TID, a kodein včetně kombinací 6,2 DDD/TID, respektive 8,4 DDD/TID. 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/>
              <a:t>Zajímavé je, že spotřeba neselektivních NSA je v Austrálii minimální. Oproti tomu v Dánsku pacienti užívají pouze neselektivní NSA, lze spekulovat, že ti s rizikovými faktory ve smyslu krvácení do GIT užívají spíše paracetamol. Kromě Dánska a ČR patří COX-2 selektivní NSA do běžného portfolia preskripce, jejich spotřeba je vyšší než u COX-2 preferenčních NSA (kromě ČR a Austrálie). Je to tím, že význam COX-2 selektivity u preferenčních COX-2 inhibitorů není většinou považován za významný (ve smyslu ochrany sliznice GIT). Nižší riziko vzniku KV příhod u naproxenu (které je v poslední době též zpochybňováno) je zřejmě důvodem, proč tento lék předepisují výrazně častěji v Norsku, Estonsku i Finsku, než v ČR .</a:t>
            </a:r>
          </a:p>
        </p:txBody>
      </p:sp>
      <p:sp>
        <p:nvSpPr>
          <p:cNvPr id="3481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661CB9F-7C3A-4134-B85A-AEDFA63D056E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/>
          </a:p>
        </p:txBody>
      </p:sp>
      <p:sp>
        <p:nvSpPr>
          <p:cNvPr id="3686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517FB8-2488-4708-BBE5-E037734B7334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/>
          </a:p>
        </p:txBody>
      </p:sp>
      <p:sp>
        <p:nvSpPr>
          <p:cNvPr id="3891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FFB1FB-7CDB-4EBF-95F7-F54A653805AC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/>
          </a:p>
        </p:txBody>
      </p:sp>
      <p:sp>
        <p:nvSpPr>
          <p:cNvPr id="4096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6E9850-4A52-4E17-89F5-BFAEE331B8E5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4500" b="1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4876800"/>
            <a:ext cx="3200400" cy="412531"/>
          </a:xfr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latin typeface="Tahoma" charset="0"/>
                <a:ea typeface="Tahoma" charset="0"/>
                <a:cs typeface="Tahoma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>
                <a:latin typeface="Tahoma" charset="0"/>
                <a:ea typeface="Tahoma" charset="0"/>
                <a:cs typeface="Tahoma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2x t/g/o + cit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37989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37989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50" y="5624597"/>
            <a:ext cx="7886700" cy="337792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5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3x t/g/o a citac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22513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8055" y="1590261"/>
            <a:ext cx="4629150" cy="3694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4"/>
          </p:nvPr>
        </p:nvSpPr>
        <p:spPr>
          <a:xfrm>
            <a:off x="5256609" y="1590260"/>
            <a:ext cx="3258741" cy="2392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3"/>
          </p:nvPr>
        </p:nvSpPr>
        <p:spPr>
          <a:xfrm>
            <a:off x="5256609" y="3982622"/>
            <a:ext cx="3259932" cy="19557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4"/>
          </p:nvPr>
        </p:nvSpPr>
        <p:spPr>
          <a:xfrm>
            <a:off x="628650" y="5284374"/>
            <a:ext cx="4627959" cy="10275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6"/>
            <a:ext cx="7886700" cy="4081189"/>
          </a:xfrm>
        </p:spPr>
        <p:txBody>
          <a:bodyPr/>
          <a:lstStyle>
            <a:lvl1pPr>
              <a:defRPr>
                <a:latin typeface="Tahoma" charset="0"/>
                <a:ea typeface="Tahoma" charset="0"/>
                <a:cs typeface="Tahoma" charset="0"/>
              </a:defRPr>
            </a:lvl1pPr>
            <a:lvl2pPr>
              <a:defRPr>
                <a:latin typeface="Tahoma" charset="0"/>
                <a:ea typeface="Tahoma" charset="0"/>
                <a:cs typeface="Tahoma" charset="0"/>
              </a:defRPr>
            </a:lvl2pPr>
            <a:lvl3pPr>
              <a:defRPr>
                <a:latin typeface="Tahoma" charset="0"/>
                <a:ea typeface="Tahoma" charset="0"/>
                <a:cs typeface="Tahoma" charset="0"/>
              </a:defRPr>
            </a:lvl3pPr>
            <a:lvl4pPr>
              <a:defRPr>
                <a:latin typeface="Tahoma" charset="0"/>
                <a:ea typeface="Tahoma" charset="0"/>
                <a:cs typeface="Tahoma" charset="0"/>
              </a:defRPr>
            </a:lvl4pPr>
            <a:lvl5pPr>
              <a:defRPr>
                <a:latin typeface="Tahoma" charset="0"/>
                <a:ea typeface="Tahoma" charset="0"/>
                <a:cs typeface="Tahoma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657475"/>
          </a:xfrm>
        </p:spPr>
        <p:txBody>
          <a:bodyPr/>
          <a:lstStyle>
            <a:lvl1pPr algn="ctr">
              <a:defRPr sz="4500" b="1"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367214"/>
            <a:ext cx="7886700" cy="1560621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Tahoma" charset="0"/>
                <a:ea typeface="Tahoma" charset="0"/>
                <a:cs typeface="Tahoma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10964"/>
          </a:xfrm>
        </p:spPr>
        <p:txBody>
          <a:bodyPr/>
          <a:lstStyle>
            <a:lvl1pPr algn="ctr">
              <a:defRPr b="1"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28650" y="1376091"/>
            <a:ext cx="7886700" cy="3270050"/>
          </a:xfrm>
        </p:spPr>
        <p:txBody>
          <a:bodyPr/>
          <a:lstStyle>
            <a:lvl1pPr>
              <a:defRPr>
                <a:latin typeface="Tahoma" charset="0"/>
                <a:ea typeface="Tahoma" charset="0"/>
                <a:cs typeface="Tahoma" charset="0"/>
              </a:defRPr>
            </a:lvl1pPr>
            <a:lvl2pPr>
              <a:defRPr>
                <a:latin typeface="Tahoma" charset="0"/>
                <a:ea typeface="Tahoma" charset="0"/>
                <a:cs typeface="Tahoma" charset="0"/>
              </a:defRPr>
            </a:lvl2pPr>
            <a:lvl3pPr>
              <a:defRPr>
                <a:latin typeface="Tahoma" charset="0"/>
                <a:ea typeface="Tahoma" charset="0"/>
                <a:cs typeface="Tahoma" charset="0"/>
              </a:defRPr>
            </a:lvl3pPr>
            <a:lvl4pPr>
              <a:defRPr>
                <a:latin typeface="Tahoma" charset="0"/>
                <a:ea typeface="Tahoma" charset="0"/>
                <a:cs typeface="Tahoma" charset="0"/>
              </a:defRPr>
            </a:lvl4pPr>
            <a:lvl5pPr>
              <a:defRPr>
                <a:latin typeface="Tahoma" charset="0"/>
                <a:ea typeface="Tahoma" charset="0"/>
                <a:cs typeface="Tahoma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28650" y="5214552"/>
            <a:ext cx="7886700" cy="729049"/>
          </a:xfrm>
        </p:spPr>
        <p:txBody>
          <a:bodyPr>
            <a:noAutofit/>
          </a:bodyPr>
          <a:lstStyle>
            <a:lvl1pPr>
              <a:defRPr sz="1350">
                <a:latin typeface="Tahoma" charset="0"/>
                <a:ea typeface="Tahoma" charset="0"/>
                <a:cs typeface="Tahoma" charset="0"/>
              </a:defRPr>
            </a:lvl1pPr>
            <a:lvl2pPr>
              <a:defRPr sz="1350">
                <a:latin typeface="Tahoma" charset="0"/>
                <a:ea typeface="Tahoma" charset="0"/>
                <a:cs typeface="Tahoma" charset="0"/>
              </a:defRPr>
            </a:lvl2pPr>
            <a:lvl3pPr>
              <a:defRPr sz="1350">
                <a:latin typeface="Tahoma" charset="0"/>
                <a:ea typeface="Tahoma" charset="0"/>
                <a:cs typeface="Tahoma" charset="0"/>
              </a:defRPr>
            </a:lvl3pPr>
            <a:lvl4pPr>
              <a:defRPr sz="1350">
                <a:latin typeface="Tahoma" charset="0"/>
                <a:ea typeface="Tahoma" charset="0"/>
                <a:cs typeface="Tahoma" charset="0"/>
              </a:defRPr>
            </a:lvl4pPr>
            <a:lvl5pPr>
              <a:defRPr sz="1350">
                <a:latin typeface="Tahoma" charset="0"/>
                <a:ea typeface="Tahoma" charset="0"/>
                <a:cs typeface="Tahoma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Tahoma" charset="0"/>
                <a:ea typeface="Tahoma" charset="0"/>
                <a:cs typeface="Tahoma" charset="0"/>
              </a:defRPr>
            </a:lvl1pPr>
            <a:lvl2pPr>
              <a:defRPr>
                <a:latin typeface="Tahoma" charset="0"/>
                <a:ea typeface="Tahoma" charset="0"/>
                <a:cs typeface="Tahoma" charset="0"/>
              </a:defRPr>
            </a:lvl2pPr>
            <a:lvl3pPr>
              <a:defRPr>
                <a:latin typeface="Tahoma" charset="0"/>
                <a:ea typeface="Tahoma" charset="0"/>
                <a:cs typeface="Tahoma" charset="0"/>
              </a:defRPr>
            </a:lvl3pPr>
            <a:lvl4pPr>
              <a:defRPr>
                <a:latin typeface="Tahoma" charset="0"/>
                <a:ea typeface="Tahoma" charset="0"/>
                <a:cs typeface="Tahoma" charset="0"/>
              </a:defRPr>
            </a:lvl4pPr>
            <a:lvl5pPr>
              <a:defRPr>
                <a:latin typeface="Tahoma" charset="0"/>
                <a:ea typeface="Tahoma" charset="0"/>
                <a:cs typeface="Tahoma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6"/>
            <a:ext cx="3886200" cy="4102209"/>
          </a:xfrm>
        </p:spPr>
        <p:txBody>
          <a:bodyPr/>
          <a:lstStyle>
            <a:lvl1pPr>
              <a:defRPr>
                <a:latin typeface="Tahoma" charset="0"/>
                <a:ea typeface="Tahoma" charset="0"/>
                <a:cs typeface="Tahoma" charset="0"/>
              </a:defRPr>
            </a:lvl1pPr>
            <a:lvl2pPr>
              <a:defRPr>
                <a:latin typeface="Tahoma" charset="0"/>
                <a:ea typeface="Tahoma" charset="0"/>
                <a:cs typeface="Tahoma" charset="0"/>
              </a:defRPr>
            </a:lvl2pPr>
            <a:lvl3pPr>
              <a:defRPr>
                <a:latin typeface="Tahoma" charset="0"/>
                <a:ea typeface="Tahoma" charset="0"/>
                <a:cs typeface="Tahoma" charset="0"/>
              </a:defRPr>
            </a:lvl3pPr>
            <a:lvl4pPr>
              <a:defRPr>
                <a:latin typeface="Tahoma" charset="0"/>
                <a:ea typeface="Tahoma" charset="0"/>
                <a:cs typeface="Tahoma" charset="0"/>
              </a:defRPr>
            </a:lvl4pPr>
            <a:lvl5pPr>
              <a:defRPr>
                <a:latin typeface="Tahoma" charset="0"/>
                <a:ea typeface="Tahoma" charset="0"/>
                <a:cs typeface="Tahoma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 algn="ctr">
              <a:defRPr b="1"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>
                <a:latin typeface="Tahoma" charset="0"/>
                <a:ea typeface="Tahoma" charset="0"/>
                <a:cs typeface="Tahoma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latin typeface="Tahoma" charset="0"/>
                <a:ea typeface="Tahoma" charset="0"/>
                <a:cs typeface="Tahoma" charset="0"/>
              </a:defRPr>
            </a:lvl1pPr>
            <a:lvl2pPr>
              <a:defRPr>
                <a:latin typeface="Tahoma" charset="0"/>
                <a:ea typeface="Tahoma" charset="0"/>
                <a:cs typeface="Tahoma" charset="0"/>
              </a:defRPr>
            </a:lvl2pPr>
            <a:lvl3pPr>
              <a:defRPr>
                <a:latin typeface="Tahoma" charset="0"/>
                <a:ea typeface="Tahoma" charset="0"/>
                <a:cs typeface="Tahoma" charset="0"/>
              </a:defRPr>
            </a:lvl3pPr>
            <a:lvl4pPr>
              <a:defRPr>
                <a:latin typeface="Tahoma" charset="0"/>
                <a:ea typeface="Tahoma" charset="0"/>
                <a:cs typeface="Tahoma" charset="0"/>
              </a:defRPr>
            </a:lvl4pPr>
            <a:lvl5pPr>
              <a:defRPr>
                <a:latin typeface="Tahoma" charset="0"/>
                <a:ea typeface="Tahoma" charset="0"/>
                <a:cs typeface="Tahoma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>
                <a:latin typeface="Tahoma" charset="0"/>
                <a:ea typeface="Tahoma" charset="0"/>
                <a:cs typeface="Tahoma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433270"/>
          </a:xfrm>
        </p:spPr>
        <p:txBody>
          <a:bodyPr/>
          <a:lstStyle>
            <a:lvl1pPr>
              <a:defRPr>
                <a:latin typeface="Tahoma" charset="0"/>
                <a:ea typeface="Tahoma" charset="0"/>
                <a:cs typeface="Tahoma" charset="0"/>
              </a:defRPr>
            </a:lvl1pPr>
            <a:lvl2pPr>
              <a:defRPr>
                <a:latin typeface="Tahoma" charset="0"/>
                <a:ea typeface="Tahoma" charset="0"/>
                <a:cs typeface="Tahoma" charset="0"/>
              </a:defRPr>
            </a:lvl2pPr>
            <a:lvl3pPr>
              <a:defRPr>
                <a:latin typeface="Tahoma" charset="0"/>
                <a:ea typeface="Tahoma" charset="0"/>
                <a:cs typeface="Tahoma" charset="0"/>
              </a:defRPr>
            </a:lvl3pPr>
            <a:lvl4pPr>
              <a:defRPr>
                <a:latin typeface="Tahoma" charset="0"/>
                <a:ea typeface="Tahoma" charset="0"/>
                <a:cs typeface="Tahoma" charset="0"/>
              </a:defRPr>
            </a:lvl4pPr>
            <a:lvl5pPr>
              <a:defRPr>
                <a:latin typeface="Tahoma" charset="0"/>
                <a:ea typeface="Tahoma" charset="0"/>
                <a:cs typeface="Tahoma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>
                <a:latin typeface="Tahoma" charset="0"/>
                <a:ea typeface="Tahoma" charset="0"/>
                <a:cs typeface="Tahoma" charset="0"/>
              </a:defRPr>
            </a:lvl1pPr>
            <a:lvl2pPr>
              <a:defRPr sz="2100">
                <a:latin typeface="Tahoma" charset="0"/>
                <a:ea typeface="Tahoma" charset="0"/>
                <a:cs typeface="Tahoma" charset="0"/>
              </a:defRPr>
            </a:lvl2pPr>
            <a:lvl3pPr>
              <a:defRPr sz="1800">
                <a:latin typeface="Tahoma" charset="0"/>
                <a:ea typeface="Tahoma" charset="0"/>
                <a:cs typeface="Tahoma" charset="0"/>
              </a:defRPr>
            </a:lvl3pPr>
            <a:lvl4pPr>
              <a:defRPr sz="1500">
                <a:latin typeface="Tahoma" charset="0"/>
                <a:ea typeface="Tahoma" charset="0"/>
                <a:cs typeface="Tahoma" charset="0"/>
              </a:defRPr>
            </a:lvl4pPr>
            <a:lvl5pPr>
              <a:defRPr sz="1500">
                <a:latin typeface="Tahoma" charset="0"/>
                <a:ea typeface="Tahoma" charset="0"/>
                <a:cs typeface="Tahoma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>
                <a:latin typeface="Tahoma" charset="0"/>
                <a:ea typeface="Tahoma" charset="0"/>
                <a:cs typeface="Tahoma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628650" y="6311900"/>
            <a:ext cx="2057400" cy="365125"/>
          </a:xfrm>
          <a:prstGeom prst="rect">
            <a:avLst/>
          </a:prstGeom>
        </p:spPr>
        <p:txBody>
          <a:bodyPr lIns="68580" tIns="34290" rIns="68580" bIns="34290" anchor="ctr"/>
          <a:lstStyle>
            <a:defPPr>
              <a:defRPr lang="en-US"/>
            </a:defPPr>
            <a:lvl1pPr marL="0" algn="l" defTabSz="914400" rtl="0" eaLnBrk="1" latinLnBrk="0" hangingPunct="1">
              <a:defRPr lang="de-DE" sz="1500" kern="12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125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 DrugAgency, a.s. 2019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</p:sldLayoutIdLst>
  <p:hf sldNum="0" hdr="0" ftr="0" dt="0"/>
  <p:txStyles>
    <p:titleStyle>
      <a:lvl1pPr algn="ct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1pPr>
      <a:lvl2pPr algn="ct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ahoma" pitchFamily="34" charset="0"/>
          <a:cs typeface="Tahoma" pitchFamily="34" charset="0"/>
        </a:defRPr>
      </a:lvl2pPr>
      <a:lvl3pPr algn="ct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ahoma" pitchFamily="34" charset="0"/>
          <a:cs typeface="Tahoma" pitchFamily="34" charset="0"/>
        </a:defRPr>
      </a:lvl3pPr>
      <a:lvl4pPr algn="ct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ahoma" pitchFamily="34" charset="0"/>
          <a:cs typeface="Tahoma" pitchFamily="34" charset="0"/>
        </a:defRPr>
      </a:lvl4pPr>
      <a:lvl5pPr algn="ct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ahoma" pitchFamily="34" charset="0"/>
          <a:cs typeface="Tahoma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4881563" y="4664075"/>
            <a:ext cx="3598862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cs-CZ" altLang="cs-CZ" b="1">
                <a:solidFill>
                  <a:srgbClr val="000000"/>
                </a:solidFill>
                <a:latin typeface="Tahoma" pitchFamily="34" charset="0"/>
              </a:rPr>
              <a:t>MUDr. Michal Prokeš</a:t>
            </a:r>
          </a:p>
          <a:p>
            <a:pPr algn="ctr">
              <a:spcBef>
                <a:spcPct val="50000"/>
              </a:spcBef>
            </a:pPr>
            <a:r>
              <a:rPr lang="cs-CZ" altLang="cs-CZ" b="1">
                <a:solidFill>
                  <a:srgbClr val="000000"/>
                </a:solidFill>
                <a:latin typeface="Tahoma" pitchFamily="34" charset="0"/>
              </a:rPr>
              <a:t>PharmDr. Josef Suchopár</a:t>
            </a:r>
          </a:p>
        </p:txBody>
      </p:sp>
      <p:sp>
        <p:nvSpPr>
          <p:cNvPr id="16387" name="Text Box 7"/>
          <p:cNvSpPr txBox="1">
            <a:spLocks noChangeArrowheads="1"/>
          </p:cNvSpPr>
          <p:nvPr/>
        </p:nvSpPr>
        <p:spPr bwMode="auto">
          <a:xfrm>
            <a:off x="539750" y="1381125"/>
            <a:ext cx="81946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5400" b="1">
                <a:solidFill>
                  <a:srgbClr val="000000"/>
                </a:solidFill>
                <a:latin typeface="Tahoma" pitchFamily="34" charset="0"/>
              </a:rPr>
              <a:t>Nahlížení do lékové dokumentace: </a:t>
            </a:r>
          </a:p>
          <a:p>
            <a:pPr algn="ctr">
              <a:spcBef>
                <a:spcPct val="50000"/>
              </a:spcBef>
            </a:pPr>
            <a:r>
              <a:rPr lang="cs-CZ" altLang="cs-CZ" sz="5400" b="1">
                <a:solidFill>
                  <a:srgbClr val="000000"/>
                </a:solidFill>
                <a:latin typeface="Tahoma" pitchFamily="34" charset="0"/>
              </a:rPr>
              <a:t>Lékové interakce</a:t>
            </a:r>
            <a:endParaRPr lang="cs-CZ" altLang="cs-CZ" sz="3600" b="1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260350"/>
            <a:ext cx="8229600" cy="56896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cs-CZ" altLang="en-US" sz="28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	</a:t>
            </a:r>
          </a:p>
        </p:txBody>
      </p:sp>
      <p:graphicFrame>
        <p:nvGraphicFramePr>
          <p:cNvPr id="7275" name="Object 107"/>
          <p:cNvGraphicFramePr>
            <a:graphicFrameLocks noChangeAspect="1"/>
          </p:cNvGraphicFramePr>
          <p:nvPr/>
        </p:nvGraphicFramePr>
        <p:xfrm>
          <a:off x="1116013" y="571500"/>
          <a:ext cx="6840537" cy="264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9" name="Graf" r:id="rId4" imgW="7867628" imgH="3038622" progId="Excel.Chart.8">
                  <p:embed/>
                </p:oleObj>
              </mc:Choice>
              <mc:Fallback>
                <p:oleObj name="Graf" r:id="rId4" imgW="7867628" imgH="3038622" progId="Excel.Chart.8">
                  <p:embed/>
                  <p:pic>
                    <p:nvPicPr>
                      <p:cNvPr id="0" name="Picture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571500"/>
                        <a:ext cx="6840537" cy="264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6" name="Object 108"/>
          <p:cNvGraphicFramePr>
            <a:graphicFrameLocks noChangeAspect="1"/>
          </p:cNvGraphicFramePr>
          <p:nvPr/>
        </p:nvGraphicFramePr>
        <p:xfrm>
          <a:off x="1116013" y="3195638"/>
          <a:ext cx="6840537" cy="2681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0" name="Graf" r:id="rId6" imgW="7857985" imgH="3248146" progId="Excel.Chart.8">
                  <p:embed/>
                </p:oleObj>
              </mc:Choice>
              <mc:Fallback>
                <p:oleObj name="Graf" r:id="rId6" imgW="7857985" imgH="3248146" progId="Excel.Chart.8">
                  <p:embed/>
                  <p:pic>
                    <p:nvPicPr>
                      <p:cNvPr id="0" name="Picture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195638"/>
                        <a:ext cx="6840537" cy="2681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9" name="Text Box 4"/>
          <p:cNvSpPr txBox="1">
            <a:spLocks noChangeArrowheads="1"/>
          </p:cNvSpPr>
          <p:nvPr/>
        </p:nvSpPr>
        <p:spPr bwMode="auto">
          <a:xfrm>
            <a:off x="427038" y="5837238"/>
            <a:ext cx="8312150" cy="846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sz="1400">
                <a:solidFill>
                  <a:srgbClr val="000000"/>
                </a:solidFill>
                <a:latin typeface="Tahoma" pitchFamily="34" charset="0"/>
              </a:rPr>
              <a:t>Zdroj: Guthrie B et al: </a:t>
            </a:r>
            <a:r>
              <a:rPr lang="cs-CZ" altLang="en-US" sz="1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The rising tide of polypharmacy and drug-drug interactions: population database analysis 1995</a:t>
            </a:r>
            <a:r>
              <a:rPr lang="en-US" altLang="en-US" sz="1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cs-CZ" altLang="en-US" sz="1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2010</a:t>
            </a:r>
            <a:r>
              <a:rPr lang="cs-CZ" altLang="en-US" sz="1400">
                <a:solidFill>
                  <a:srgbClr val="000000"/>
                </a:solidFill>
                <a:latin typeface="Tahoma" pitchFamily="34" charset="0"/>
              </a:rPr>
              <a:t>. BM</a:t>
            </a:r>
            <a:r>
              <a:rPr lang="en-US" altLang="en-US" sz="1400">
                <a:solidFill>
                  <a:srgbClr val="000000"/>
                </a:solidFill>
                <a:latin typeface="Tahoma" pitchFamily="34" charset="0"/>
              </a:rPr>
              <a:t>C</a:t>
            </a:r>
            <a:r>
              <a:rPr lang="cs-CZ" altLang="en-US" sz="1400">
                <a:solidFill>
                  <a:srgbClr val="000000"/>
                </a:solidFill>
                <a:latin typeface="Tahoma" pitchFamily="34" charset="0"/>
              </a:rPr>
              <a:t> Medicine 2015; 13: 74</a:t>
            </a:r>
          </a:p>
          <a:p>
            <a:pPr>
              <a:spcBef>
                <a:spcPct val="50000"/>
              </a:spcBef>
            </a:pPr>
            <a:endParaRPr lang="cs-CZ" altLang="en-US" sz="1400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Nadpis 6"/>
          <p:cNvSpPr>
            <a:spLocks noGrp="1"/>
          </p:cNvSpPr>
          <p:nvPr>
            <p:ph type="title"/>
          </p:nvPr>
        </p:nvSpPr>
        <p:spPr>
          <a:xfrm>
            <a:off x="492125" y="227013"/>
            <a:ext cx="8159750" cy="965200"/>
          </a:xfrm>
        </p:spPr>
        <p:txBody>
          <a:bodyPr/>
          <a:lstStyle/>
          <a:p>
            <a:r>
              <a:rPr lang="cs-CZ">
                <a:latin typeface="Tahoma" pitchFamily="34" charset="0"/>
                <a:cs typeface="Tahoma" pitchFamily="34" charset="0"/>
              </a:rPr>
              <a:t>Pacientka č. 1</a:t>
            </a:r>
            <a:r>
              <a:rPr lang="it-IT">
                <a:latin typeface="Tahoma" pitchFamily="34" charset="0"/>
                <a:cs typeface="Tahoma" pitchFamily="34" charset="0"/>
              </a:rPr>
              <a:t> </a:t>
            </a:r>
            <a:r>
              <a:rPr lang="cs-CZ">
                <a:latin typeface="Tahoma" pitchFamily="34" charset="0"/>
                <a:cs typeface="Tahoma" pitchFamily="34" charset="0"/>
              </a:rPr>
              <a:t>žena, </a:t>
            </a:r>
            <a:r>
              <a:rPr lang="it-IT">
                <a:latin typeface="Tahoma" pitchFamily="34" charset="0"/>
                <a:cs typeface="Tahoma" pitchFamily="34" charset="0"/>
              </a:rPr>
              <a:t>7</a:t>
            </a:r>
            <a:r>
              <a:rPr lang="cs-CZ">
                <a:latin typeface="Tahoma" pitchFamily="34" charset="0"/>
                <a:cs typeface="Tahoma" pitchFamily="34" charset="0"/>
              </a:rPr>
              <a:t>8</a:t>
            </a:r>
            <a:r>
              <a:rPr lang="it-IT">
                <a:latin typeface="Tahoma" pitchFamily="34" charset="0"/>
                <a:cs typeface="Tahoma" pitchFamily="34" charset="0"/>
              </a:rPr>
              <a:t> </a:t>
            </a:r>
            <a:r>
              <a:rPr lang="cs-CZ">
                <a:latin typeface="Tahoma" pitchFamily="34" charset="0"/>
                <a:cs typeface="Tahoma" pitchFamily="34" charset="0"/>
              </a:rPr>
              <a:t>let:</a:t>
            </a:r>
            <a:br>
              <a:rPr lang="cs-CZ">
                <a:latin typeface="Tahoma" pitchFamily="34" charset="0"/>
                <a:cs typeface="Tahoma" pitchFamily="34" charset="0"/>
              </a:rPr>
            </a:br>
            <a:r>
              <a:rPr lang="cs-CZ">
                <a:latin typeface="Tahoma" pitchFamily="34" charset="0"/>
                <a:cs typeface="Tahoma" pitchFamily="34" charset="0"/>
              </a:rPr>
              <a:t>ohrožení krvácivou příhodou</a:t>
            </a:r>
          </a:p>
        </p:txBody>
      </p:sp>
      <p:graphicFrame>
        <p:nvGraphicFramePr>
          <p:cNvPr id="28783" name="Group 111"/>
          <p:cNvGraphicFramePr>
            <a:graphicFrameLocks noGrp="1"/>
          </p:cNvGraphicFramePr>
          <p:nvPr>
            <p:ph sz="half" idx="1"/>
          </p:nvPr>
        </p:nvGraphicFramePr>
        <p:xfrm>
          <a:off x="315913" y="1258888"/>
          <a:ext cx="8518525" cy="5381308"/>
        </p:xfrm>
        <a:graphic>
          <a:graphicData uri="http://schemas.openxmlformats.org/drawingml/2006/table">
            <a:tbl>
              <a:tblPr/>
              <a:tblGrid>
                <a:gridCol w="1204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68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56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Význam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Lék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Lék 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Komentář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indometacin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meloxikam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8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nadroparin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indometacin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zvýšení rizika krvácení, </a:t>
                      </a: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může 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ale </a:t>
                      </a: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být výhodné, dopor. gastroprotekce, proč ne COXy?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nadroparin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meloxikam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zvýšení rizika krvácení, </a:t>
                      </a: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může 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ale </a:t>
                      </a: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být výhodné, dopor. gastroprotekce, proč ne COXy?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indometacin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sertralin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zvýšení rizika krvácení z GIT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meloxikam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sertralin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zvýšení krvácení z GIT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omeprazol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levothyroxin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možnost snížení, výjimečně možnost zvýšení účinku levothyroxinu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18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železo komb.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levothyroxin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snížení, výjimečně zvýšení účinnosti levothyroxinu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prednison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indometacin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zvýšení rizika krvácení z GIT a perforací GIT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83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prednison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meloxikam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zvýšení rizika krvácení z GIT a perforací GIT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683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metoklopramid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sertralin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QT (kontrola kalémie, EKG, kreatinin, serotoninový syndrom)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31"/>
          <p:cNvSpPr>
            <a:spLocks noChangeArrowheads="1"/>
          </p:cNvSpPr>
          <p:nvPr/>
        </p:nvSpPr>
        <p:spPr bwMode="auto">
          <a:xfrm>
            <a:off x="5784850" y="2063750"/>
            <a:ext cx="2201863" cy="2100263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EE97CC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cs-CZ" altLang="cs-CZ" sz="2400">
              <a:latin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12255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altLang="cs-CZ" sz="3600" dirty="0"/>
              <a:t>Riziko vzniku </a:t>
            </a:r>
            <a:r>
              <a:rPr lang="cs-CZ" altLang="cs-CZ" sz="3600" dirty="0" err="1"/>
              <a:t>gastropatie</a:t>
            </a:r>
            <a:r>
              <a:rPr lang="cs-CZ" altLang="cs-CZ" sz="3600" dirty="0"/>
              <a:t> u interakce antidepresiv SSRI s NSA</a:t>
            </a:r>
            <a:endParaRPr lang="en-US" dirty="0"/>
          </a:p>
        </p:txBody>
      </p:sp>
      <p:sp>
        <p:nvSpPr>
          <p:cNvPr id="30723" name="Content Placeholder 3"/>
          <p:cNvSpPr>
            <a:spLocks noGrp="1"/>
          </p:cNvSpPr>
          <p:nvPr>
            <p:ph sz="quarter" idx="4"/>
          </p:nvPr>
        </p:nvSpPr>
        <p:spPr>
          <a:xfrm>
            <a:off x="628650" y="1590675"/>
            <a:ext cx="2209800" cy="168433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cs-CZ" altLang="cs-CZ" sz="1600">
                <a:latin typeface="Tahoma" pitchFamily="34" charset="0"/>
                <a:cs typeface="Tahoma" pitchFamily="34" charset="0"/>
              </a:rPr>
              <a:t>Epidemiologická studie: </a:t>
            </a:r>
          </a:p>
          <a:p>
            <a:pPr>
              <a:buFont typeface="Arial" charset="0"/>
              <a:buNone/>
            </a:pPr>
            <a:r>
              <a:rPr lang="cs-CZ" altLang="cs-CZ" sz="1600">
                <a:latin typeface="Tahoma" pitchFamily="34" charset="0"/>
                <a:cs typeface="Tahoma" pitchFamily="34" charset="0"/>
              </a:rPr>
              <a:t>9 191 pacientů hosp. pro závažné GIT příhody</a:t>
            </a:r>
          </a:p>
          <a:p>
            <a:pPr>
              <a:buFont typeface="Arial" charset="0"/>
              <a:buNone/>
            </a:pPr>
            <a:r>
              <a:rPr lang="cs-CZ" altLang="cs-CZ" sz="1600">
                <a:latin typeface="Tahoma" pitchFamily="34" charset="0"/>
                <a:cs typeface="Tahoma" pitchFamily="34" charset="0"/>
              </a:rPr>
              <a:t>41 780 kontrol</a:t>
            </a:r>
          </a:p>
        </p:txBody>
      </p:sp>
      <p:sp>
        <p:nvSpPr>
          <p:cNvPr id="30724" name="Content Placeholder 4"/>
          <p:cNvSpPr>
            <a:spLocks noGrp="1"/>
          </p:cNvSpPr>
          <p:nvPr>
            <p:ph sz="quarter" idx="13"/>
          </p:nvPr>
        </p:nvSpPr>
        <p:spPr>
          <a:xfrm>
            <a:off x="628650" y="3489325"/>
            <a:ext cx="1903413" cy="19558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cs-CZ" sz="1600">
                <a:latin typeface="Tahoma" pitchFamily="34" charset="0"/>
                <a:cs typeface="Tahoma" pitchFamily="34" charset="0"/>
              </a:rPr>
              <a:t>Metaanalýza 15 studií případů a kontrol a 4 kohortových studií v roce 2014 tyto výsledky potvrdila.</a:t>
            </a:r>
          </a:p>
        </p:txBody>
      </p:sp>
      <p:sp>
        <p:nvSpPr>
          <p:cNvPr id="30725" name="Content Placeholder 5"/>
          <p:cNvSpPr>
            <a:spLocks noGrp="1"/>
          </p:cNvSpPr>
          <p:nvPr>
            <p:ph sz="quarter" idx="14"/>
          </p:nvPr>
        </p:nvSpPr>
        <p:spPr>
          <a:xfrm>
            <a:off x="628650" y="5284788"/>
            <a:ext cx="8107363" cy="882650"/>
          </a:xfrm>
        </p:spPr>
        <p:txBody>
          <a:bodyPr anchor="b"/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cs-CZ" altLang="cs-CZ" sz="1400">
                <a:latin typeface="Tahoma" pitchFamily="34" charset="0"/>
                <a:cs typeface="Tahoma" pitchFamily="34" charset="0"/>
              </a:rPr>
              <a:t>Helin-Salmivaara A et al: Eur J Clin Pharmacol 2007; 63: 403-408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cs-CZ" altLang="cs-CZ" sz="1400">
                <a:latin typeface="Tahoma" pitchFamily="34" charset="0"/>
                <a:cs typeface="Tahoma" pitchFamily="34" charset="0"/>
              </a:rPr>
              <a:t>Anglin R et al: Am J Gastroenterol 2014; 109: 811-819</a:t>
            </a:r>
          </a:p>
        </p:txBody>
      </p:sp>
      <p:graphicFrame>
        <p:nvGraphicFramePr>
          <p:cNvPr id="30726" name="Object 1029"/>
          <p:cNvGraphicFramePr>
            <a:graphicFrameLocks noGrp="1" noChangeAspect="1"/>
          </p:cNvGraphicFramePr>
          <p:nvPr>
            <p:ph idx="1"/>
          </p:nvPr>
        </p:nvGraphicFramePr>
        <p:xfrm>
          <a:off x="2787650" y="1331913"/>
          <a:ext cx="5451475" cy="442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3" r:id="rId4" imgW="5450296" imgH="4426080" progId="Excel.Chart.8">
                  <p:embed/>
                </p:oleObj>
              </mc:Choice>
              <mc:Fallback>
                <p:oleObj r:id="rId4" imgW="5450296" imgH="4426080" progId="Excel.Chart.8">
                  <p:embed/>
                  <p:pic>
                    <p:nvPicPr>
                      <p:cNvPr id="0" name="Object 102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7650" y="1331913"/>
                        <a:ext cx="5451475" cy="4427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Line 1032"/>
          <p:cNvSpPr>
            <a:spLocks noChangeShapeType="1"/>
          </p:cNvSpPr>
          <p:nvPr/>
        </p:nvSpPr>
        <p:spPr bwMode="auto">
          <a:xfrm>
            <a:off x="5513388" y="3367088"/>
            <a:ext cx="1443037" cy="19050"/>
          </a:xfrm>
          <a:prstGeom prst="line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EE97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>
                <a:latin typeface="Tahoma" pitchFamily="34" charset="0"/>
                <a:cs typeface="Tahoma" pitchFamily="34" charset="0"/>
              </a:rPr>
              <a:t>Srovnání spotřeb NSA v ČR a</a:t>
            </a:r>
            <a:br>
              <a:rPr lang="cs-CZ" altLang="cs-CZ">
                <a:latin typeface="Tahoma" pitchFamily="34" charset="0"/>
                <a:cs typeface="Tahoma" pitchFamily="34" charset="0"/>
              </a:rPr>
            </a:br>
            <a:r>
              <a:rPr lang="cs-CZ" altLang="cs-CZ">
                <a:latin typeface="Tahoma" pitchFamily="34" charset="0"/>
                <a:cs typeface="Tahoma" pitchFamily="34" charset="0"/>
              </a:rPr>
              <a:t>ve vybraných zemích</a:t>
            </a:r>
          </a:p>
        </p:txBody>
      </p:sp>
      <p:graphicFrame>
        <p:nvGraphicFramePr>
          <p:cNvPr id="8210" name="Object 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8126595"/>
              </p:ext>
            </p:extLst>
          </p:nvPr>
        </p:nvGraphicFramePr>
        <p:xfrm>
          <a:off x="577850" y="1570038"/>
          <a:ext cx="8412163" cy="467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Graf" r:id="rId4" imgW="7972560" imgH="4662720" progId="">
                  <p:embed/>
                </p:oleObj>
              </mc:Choice>
              <mc:Fallback>
                <p:oleObj name="Graf" r:id="rId4" imgW="7972560" imgH="4662720" progId="">
                  <p:embed/>
                  <p:pic>
                    <p:nvPicPr>
                      <p:cNvPr id="0" name="Picture 18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" y="1570038"/>
                        <a:ext cx="8412163" cy="467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2" name="TextovéPole 1"/>
          <p:cNvSpPr txBox="1">
            <a:spLocks noChangeArrowheads="1"/>
          </p:cNvSpPr>
          <p:nvPr/>
        </p:nvSpPr>
        <p:spPr bwMode="auto">
          <a:xfrm>
            <a:off x="2314575" y="6169025"/>
            <a:ext cx="6675438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Tahoma" pitchFamily="34" charset="0"/>
                <a:cs typeface="Tahoma" pitchFamily="34" charset="0"/>
              </a:rPr>
              <a:t>Kontraindikace koxibů: ICHS, městnavé srdeční selhání</a:t>
            </a:r>
          </a:p>
          <a:p>
            <a:r>
              <a:rPr lang="cs-CZ" b="1">
                <a:latin typeface="Tahoma" pitchFamily="34" charset="0"/>
                <a:cs typeface="Tahoma" pitchFamily="34" charset="0"/>
              </a:rPr>
              <a:t>Bylo u pacienta č. 1 skutečně nezbytné NSA podávat …?</a:t>
            </a: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DC17055D-3C3E-4CB4-B2B5-4D2731E354E3}"/>
              </a:ext>
            </a:extLst>
          </p:cNvPr>
          <p:cNvSpPr/>
          <p:nvPr/>
        </p:nvSpPr>
        <p:spPr>
          <a:xfrm>
            <a:off x="3666653" y="2797521"/>
            <a:ext cx="796705" cy="293332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Nadpis 6"/>
          <p:cNvSpPr>
            <a:spLocks noGrp="1"/>
          </p:cNvSpPr>
          <p:nvPr>
            <p:ph type="title"/>
          </p:nvPr>
        </p:nvSpPr>
        <p:spPr>
          <a:xfrm>
            <a:off x="492125" y="271463"/>
            <a:ext cx="8159750" cy="987425"/>
          </a:xfrm>
        </p:spPr>
        <p:txBody>
          <a:bodyPr/>
          <a:lstStyle/>
          <a:p>
            <a:r>
              <a:rPr lang="cs-CZ">
                <a:latin typeface="Tahoma" pitchFamily="34" charset="0"/>
                <a:cs typeface="Tahoma" pitchFamily="34" charset="0"/>
              </a:rPr>
              <a:t>Pacientka č. 1</a:t>
            </a:r>
            <a:r>
              <a:rPr lang="it-IT">
                <a:latin typeface="Tahoma" pitchFamily="34" charset="0"/>
                <a:cs typeface="Tahoma" pitchFamily="34" charset="0"/>
              </a:rPr>
              <a:t> </a:t>
            </a:r>
            <a:r>
              <a:rPr lang="cs-CZ">
                <a:latin typeface="Tahoma" pitchFamily="34" charset="0"/>
                <a:cs typeface="Tahoma" pitchFamily="34" charset="0"/>
              </a:rPr>
              <a:t>žena, </a:t>
            </a:r>
            <a:r>
              <a:rPr lang="it-IT">
                <a:latin typeface="Tahoma" pitchFamily="34" charset="0"/>
                <a:cs typeface="Tahoma" pitchFamily="34" charset="0"/>
              </a:rPr>
              <a:t>7</a:t>
            </a:r>
            <a:r>
              <a:rPr lang="cs-CZ">
                <a:latin typeface="Tahoma" pitchFamily="34" charset="0"/>
                <a:cs typeface="Tahoma" pitchFamily="34" charset="0"/>
              </a:rPr>
              <a:t>8</a:t>
            </a:r>
            <a:r>
              <a:rPr lang="it-IT">
                <a:latin typeface="Tahoma" pitchFamily="34" charset="0"/>
                <a:cs typeface="Tahoma" pitchFamily="34" charset="0"/>
              </a:rPr>
              <a:t> </a:t>
            </a:r>
            <a:r>
              <a:rPr lang="cs-CZ">
                <a:latin typeface="Tahoma" pitchFamily="34" charset="0"/>
                <a:cs typeface="Tahoma" pitchFamily="34" charset="0"/>
              </a:rPr>
              <a:t>let, po dvou týdnech</a:t>
            </a:r>
          </a:p>
        </p:txBody>
      </p:sp>
      <p:graphicFrame>
        <p:nvGraphicFramePr>
          <p:cNvPr id="35905" name="Group 65"/>
          <p:cNvGraphicFramePr>
            <a:graphicFrameLocks noGrp="1"/>
          </p:cNvGraphicFramePr>
          <p:nvPr>
            <p:ph sz="half" idx="1"/>
          </p:nvPr>
        </p:nvGraphicFramePr>
        <p:xfrm>
          <a:off x="315913" y="1470025"/>
          <a:ext cx="8518525" cy="5198746"/>
        </p:xfrm>
        <a:graphic>
          <a:graphicData uri="http://schemas.openxmlformats.org/drawingml/2006/table">
            <a:tbl>
              <a:tblPr/>
              <a:tblGrid>
                <a:gridCol w="1204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68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56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Význam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Lék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Lék 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Komentář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1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betaxolol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bisoprolol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Concor 5 (7,5 mg ráno) a Lokren (20 mg večer)  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metoklopramid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sertralin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QT (kontrola kalémie, EKG, kreatinin)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meloxikam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sertralin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zvýšené riziko krvácení z GIT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omeprazol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dabigatran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snížení AUC a možnost sníž. účinku dabigat.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metoklopramid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furosemid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QT (kontrola kalémie, EKG, kreatinin)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51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dabigatran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meloxikam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zvýšení rizika krvácivé příhody zejména při delším podávání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dabigatran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sertralin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zvýšení rizika krvácení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68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železo komb.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levothyroxin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snížení, výjimečně zvýšení účinnosti levothyroxinu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68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furosemid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meloxikam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snížení úč. furosemidu, riziko akutního poškození ledvin (2whamy)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68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furosemid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sertralin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QT (kontrola kalémie, EKG, kreatinin)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Tahoma" pitchFamily="34" charset="0"/>
                <a:cs typeface="Tahoma" pitchFamily="34" charset="0"/>
              </a:rPr>
              <a:t>Pacient č. 2</a:t>
            </a:r>
            <a:r>
              <a:rPr lang="it-IT">
                <a:latin typeface="Tahoma" pitchFamily="34" charset="0"/>
                <a:cs typeface="Tahoma" pitchFamily="34" charset="0"/>
              </a:rPr>
              <a:t> </a:t>
            </a:r>
            <a:r>
              <a:rPr lang="cs-CZ">
                <a:latin typeface="Tahoma" pitchFamily="34" charset="0"/>
                <a:cs typeface="Tahoma" pitchFamily="34" charset="0"/>
              </a:rPr>
              <a:t>muž</a:t>
            </a:r>
            <a:r>
              <a:rPr lang="it-IT">
                <a:latin typeface="Tahoma" pitchFamily="34" charset="0"/>
                <a:cs typeface="Tahoma" pitchFamily="34" charset="0"/>
              </a:rPr>
              <a:t> </a:t>
            </a:r>
            <a:r>
              <a:rPr lang="cs-CZ">
                <a:latin typeface="Tahoma" pitchFamily="34" charset="0"/>
                <a:cs typeface="Tahoma" pitchFamily="34" charset="0"/>
              </a:rPr>
              <a:t>63</a:t>
            </a:r>
            <a:r>
              <a:rPr lang="it-IT">
                <a:latin typeface="Tahoma" pitchFamily="34" charset="0"/>
                <a:cs typeface="Tahoma" pitchFamily="34" charset="0"/>
              </a:rPr>
              <a:t> </a:t>
            </a:r>
            <a:r>
              <a:rPr lang="cs-CZ">
                <a:latin typeface="Tahoma" pitchFamily="34" charset="0"/>
                <a:cs typeface="Tahoma" pitchFamily="34" charset="0"/>
              </a:rPr>
              <a:t>let</a:t>
            </a:r>
          </a:p>
        </p:txBody>
      </p:sp>
      <p:graphicFrame>
        <p:nvGraphicFramePr>
          <p:cNvPr id="37919" name="Group 31"/>
          <p:cNvGraphicFramePr>
            <a:graphicFrameLocks noGrp="1"/>
          </p:cNvGraphicFramePr>
          <p:nvPr>
            <p:ph sz="half" idx="1"/>
          </p:nvPr>
        </p:nvGraphicFramePr>
        <p:xfrm>
          <a:off x="628650" y="1508125"/>
          <a:ext cx="8002588" cy="2158683"/>
        </p:xfrm>
        <a:graphic>
          <a:graphicData uri="http://schemas.openxmlformats.org/drawingml/2006/table">
            <a:tbl>
              <a:tblPr/>
              <a:tblGrid>
                <a:gridCol w="105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8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6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83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37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Význam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Lék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Lék 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Komentář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metoprolol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karvedilol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Egilok a Atram: oba beta-blokátory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metoprolol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diazepam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možnost zvýšení psychické tenze a zpomalení psychomotor. reakcí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7063"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spironolakton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perindopril a amlodipin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zvýšení rizika hyperkalémie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541338" y="3884613"/>
            <a:ext cx="8061325" cy="2720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cs-CZ" b="1" dirty="0" err="1"/>
              <a:t>Egilok</a:t>
            </a:r>
            <a:r>
              <a:rPr lang="cs-CZ" b="1" dirty="0"/>
              <a:t> (metoprolol) byl užíván v dávce 50 mg v poledne</a:t>
            </a:r>
          </a:p>
          <a:p>
            <a:pPr>
              <a:lnSpc>
                <a:spcPct val="120000"/>
              </a:lnSpc>
              <a:defRPr/>
            </a:pPr>
            <a:r>
              <a:rPr lang="cs-CZ" b="1" dirty="0" err="1"/>
              <a:t>Atram</a:t>
            </a:r>
            <a:r>
              <a:rPr lang="cs-CZ" b="1" dirty="0"/>
              <a:t> (</a:t>
            </a:r>
            <a:r>
              <a:rPr lang="cs-CZ" b="1" dirty="0" err="1"/>
              <a:t>karvedilol</a:t>
            </a:r>
            <a:r>
              <a:rPr lang="cs-CZ" b="1" dirty="0"/>
              <a:t>) byl užíván v dávce 12,5 mg večer</a:t>
            </a:r>
            <a:r>
              <a:rPr lang="cs-CZ" dirty="0"/>
              <a:t> </a:t>
            </a:r>
          </a:p>
          <a:p>
            <a:pPr>
              <a:lnSpc>
                <a:spcPct val="120000"/>
              </a:lnSpc>
              <a:defRPr/>
            </a:pPr>
            <a:r>
              <a:rPr lang="cs-CZ" dirty="0"/>
              <a:t>SPC: </a:t>
            </a:r>
            <a:r>
              <a:rPr lang="cs-CZ" dirty="0" err="1"/>
              <a:t>Egiloc</a:t>
            </a:r>
            <a:r>
              <a:rPr lang="cs-CZ" dirty="0"/>
              <a:t> se podává ve dvou dílčích dávkách (ráno a večer), stejně jako přípravek </a:t>
            </a:r>
            <a:r>
              <a:rPr lang="cs-CZ" dirty="0" err="1"/>
              <a:t>Atram</a:t>
            </a:r>
            <a:r>
              <a:rPr lang="cs-CZ" dirty="0"/>
              <a:t> (též ráno a večer). Přípravek </a:t>
            </a:r>
            <a:r>
              <a:rPr lang="cs-CZ" dirty="0" err="1"/>
              <a:t>Atram</a:t>
            </a:r>
            <a:r>
              <a:rPr lang="cs-CZ" dirty="0"/>
              <a:t> lze podávat 1krát denně pouze v indikaci arteriální hypertenze.</a:t>
            </a:r>
          </a:p>
          <a:p>
            <a:pPr>
              <a:lnSpc>
                <a:spcPct val="120000"/>
              </a:lnSpc>
              <a:defRPr/>
            </a:pPr>
            <a:r>
              <a:rPr lang="cs-CZ" dirty="0"/>
              <a:t>I když oba beta-blokátory byly podány v </a:t>
            </a:r>
            <a:r>
              <a:rPr lang="cs-CZ" dirty="0" err="1"/>
              <a:t>submaximální</a:t>
            </a:r>
            <a:r>
              <a:rPr lang="cs-CZ" dirty="0"/>
              <a:t> dávce, je takové podávání neúčelné a pro pacienta potenciálně škodlivé (možnost vzniku bradykardie a hypotenze).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006" name="Group 7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49622161"/>
              </p:ext>
            </p:extLst>
          </p:nvPr>
        </p:nvGraphicFramePr>
        <p:xfrm>
          <a:off x="388938" y="1420813"/>
          <a:ext cx="8374062" cy="5264151"/>
        </p:xfrm>
        <a:graphic>
          <a:graphicData uri="http://schemas.openxmlformats.org/drawingml/2006/table">
            <a:tbl>
              <a:tblPr/>
              <a:tblGrid>
                <a:gridCol w="1103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3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751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Význam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Lék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Lék 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Komentář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amiodaron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citalopram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QT     </a:t>
                      </a: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ZAKÁZANÁ KOMBINACE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amiodaron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bisoprolol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zvýš. bisopro, bradykardie, může být výhodné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70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amiodaron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levothyroxin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možnost hypotyreózy, sledovat též TSH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furosemid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citalopram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QT (kontrola kalémie, EKG, kreatinin)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70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pantoprazol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levothyroxin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možnost snížení, výjimečně zvýšení účinku levothyroxinu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apixaban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amiodaron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zvýš. AUC apixabanu,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↑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krvácení do CNS o 97%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apixaban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citalopram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zvýš. rizika krvácení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amiodaron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atorvastatin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zvýšení AUC atorvastatinu, možnost myopatií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furosemid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amiodaron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QT (kontrola kalémie, EKG, kreatinin)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amiodaron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metronidazol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QT (kontrola kalémie, EKG, kreatinin)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0000" name="Nadpis 6"/>
          <p:cNvSpPr>
            <a:spLocks noGrp="1"/>
          </p:cNvSpPr>
          <p:nvPr>
            <p:ph type="title"/>
          </p:nvPr>
        </p:nvSpPr>
        <p:spPr>
          <a:xfrm>
            <a:off x="555625" y="93663"/>
            <a:ext cx="7886700" cy="1325562"/>
          </a:xfrm>
        </p:spPr>
        <p:txBody>
          <a:bodyPr/>
          <a:lstStyle/>
          <a:p>
            <a:r>
              <a:rPr lang="cs-CZ">
                <a:latin typeface="Tahoma" pitchFamily="34" charset="0"/>
                <a:cs typeface="Tahoma" pitchFamily="34" charset="0"/>
              </a:rPr>
              <a:t>Pacientka č. 3</a:t>
            </a:r>
            <a:r>
              <a:rPr lang="it-IT">
                <a:latin typeface="Tahoma" pitchFamily="34" charset="0"/>
                <a:cs typeface="Tahoma" pitchFamily="34" charset="0"/>
              </a:rPr>
              <a:t> </a:t>
            </a:r>
            <a:r>
              <a:rPr lang="cs-CZ">
                <a:latin typeface="Tahoma" pitchFamily="34" charset="0"/>
                <a:cs typeface="Tahoma" pitchFamily="34" charset="0"/>
              </a:rPr>
              <a:t>žena</a:t>
            </a:r>
            <a:r>
              <a:rPr lang="it-IT">
                <a:latin typeface="Tahoma" pitchFamily="34" charset="0"/>
                <a:cs typeface="Tahoma" pitchFamily="34" charset="0"/>
              </a:rPr>
              <a:t> </a:t>
            </a:r>
            <a:r>
              <a:rPr lang="cs-CZ">
                <a:latin typeface="Tahoma" pitchFamily="34" charset="0"/>
                <a:cs typeface="Tahoma" pitchFamily="34" charset="0"/>
              </a:rPr>
              <a:t>83</a:t>
            </a:r>
            <a:r>
              <a:rPr lang="it-IT">
                <a:latin typeface="Tahoma" pitchFamily="34" charset="0"/>
                <a:cs typeface="Tahoma" pitchFamily="34" charset="0"/>
              </a:rPr>
              <a:t> </a:t>
            </a:r>
            <a:r>
              <a:rPr lang="cs-CZ">
                <a:latin typeface="Tahoma" pitchFamily="34" charset="0"/>
                <a:cs typeface="Tahoma" pitchFamily="34" charset="0"/>
              </a:rPr>
              <a:t>let:</a:t>
            </a:r>
            <a:br>
              <a:rPr lang="cs-CZ">
                <a:latin typeface="Tahoma" pitchFamily="34" charset="0"/>
                <a:cs typeface="Tahoma" pitchFamily="34" charset="0"/>
              </a:rPr>
            </a:br>
            <a:r>
              <a:rPr lang="cs-CZ">
                <a:latin typeface="Tahoma" pitchFamily="34" charset="0"/>
                <a:cs typeface="Tahoma" pitchFamily="34" charset="0"/>
              </a:rPr>
              <a:t>Ohrožení smrtící arytmií i krvácením</a:t>
            </a:r>
          </a:p>
        </p:txBody>
      </p:sp>
      <p:grpSp>
        <p:nvGrpSpPr>
          <p:cNvPr id="5" name="Skupina 4"/>
          <p:cNvGrpSpPr>
            <a:grpSpLocks/>
          </p:cNvGrpSpPr>
          <p:nvPr/>
        </p:nvGrpSpPr>
        <p:grpSpPr bwMode="auto">
          <a:xfrm>
            <a:off x="398463" y="1793875"/>
            <a:ext cx="8364537" cy="4908550"/>
            <a:chOff x="398354" y="1621242"/>
            <a:chExt cx="8365401" cy="4908398"/>
          </a:xfrm>
        </p:grpSpPr>
        <p:sp>
          <p:nvSpPr>
            <p:cNvPr id="2" name="Obdélník: se zakulacenými rohy 1"/>
            <p:cNvSpPr/>
            <p:nvPr/>
          </p:nvSpPr>
          <p:spPr>
            <a:xfrm>
              <a:off x="398354" y="1621242"/>
              <a:ext cx="8365401" cy="346064"/>
            </a:xfrm>
            <a:prstGeom prst="roundRect">
              <a:avLst/>
            </a:prstGeom>
            <a:noFill/>
            <a:ln w="381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8" name="Obdélník: se zakulacenými rohy 7"/>
            <p:cNvSpPr/>
            <p:nvPr/>
          </p:nvSpPr>
          <p:spPr>
            <a:xfrm>
              <a:off x="398354" y="2967400"/>
              <a:ext cx="8365401" cy="380988"/>
            </a:xfrm>
            <a:prstGeom prst="roundRect">
              <a:avLst/>
            </a:prstGeom>
            <a:noFill/>
            <a:ln w="381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9" name="Obdélník: se zakulacenými rohy 8"/>
            <p:cNvSpPr/>
            <p:nvPr/>
          </p:nvSpPr>
          <p:spPr>
            <a:xfrm>
              <a:off x="398354" y="5286666"/>
              <a:ext cx="8365401" cy="1242974"/>
            </a:xfrm>
            <a:prstGeom prst="roundRect">
              <a:avLst/>
            </a:prstGeom>
            <a:noFill/>
            <a:ln w="381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90000" anchor="ctr"/>
            <a:lstStyle/>
            <a:p>
              <a:pPr algn="ctr">
                <a:defRPr/>
              </a:pPr>
              <a:endParaRPr lang="cs-CZ"/>
            </a:p>
          </p:txBody>
        </p:sp>
      </p:grpSp>
      <p:sp>
        <p:nvSpPr>
          <p:cNvPr id="4" name="Obdélník: se zakulacenými rohy 3"/>
          <p:cNvSpPr/>
          <p:nvPr/>
        </p:nvSpPr>
        <p:spPr>
          <a:xfrm>
            <a:off x="388938" y="4110038"/>
            <a:ext cx="8366125" cy="733425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z="40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Samotné nahlížení do lékového záznamu u pacientů 1 až 3 nestačilo</a:t>
            </a:r>
            <a:endParaRPr lang="en-US" altLang="cs-CZ" sz="400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31107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293938"/>
            <a:ext cx="4151313" cy="384651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cs-CZ" altLang="en-US"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Bez pomůcky k identifikaci lékových interakcí a duplicit</a:t>
            </a:r>
            <a:r>
              <a:rPr lang="cs-CZ" altLang="en-US" sz="20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:</a:t>
            </a:r>
          </a:p>
          <a:p>
            <a:pPr marL="0" indent="0">
              <a:lnSpc>
                <a:spcPct val="100000"/>
              </a:lnSpc>
              <a:buFont typeface="Calibri Light" pitchFamily="34" charset="0"/>
              <a:buAutoNum type="arabicPeriod"/>
            </a:pPr>
            <a:r>
              <a:rPr lang="cs-CZ" altLang="en-US" sz="20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Lékař ani lékárník řadu pochybení nezjistí</a:t>
            </a:r>
          </a:p>
          <a:p>
            <a:pPr marL="0" indent="0">
              <a:lnSpc>
                <a:spcPct val="100000"/>
              </a:lnSpc>
              <a:buFont typeface="Calibri Light" pitchFamily="34" charset="0"/>
              <a:buAutoNum type="arabicPeriod"/>
            </a:pPr>
            <a:r>
              <a:rPr lang="cs-CZ" altLang="en-US" sz="20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Jen s obtížemi bude zjišťovat:</a:t>
            </a:r>
          </a:p>
          <a:p>
            <a:pPr lvl="1">
              <a:lnSpc>
                <a:spcPct val="100000"/>
              </a:lnSpc>
            </a:pPr>
            <a:r>
              <a:rPr lang="cs-CZ" altLang="en-US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Je pro pacienta vhodné léky vysadit?</a:t>
            </a:r>
          </a:p>
          <a:p>
            <a:pPr lvl="1">
              <a:lnSpc>
                <a:spcPct val="100000"/>
              </a:lnSpc>
            </a:pPr>
            <a:r>
              <a:rPr lang="cs-CZ" altLang="en-US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Jaká opatření ke zmírnění dopadu interakce podniknout?</a:t>
            </a:r>
          </a:p>
        </p:txBody>
      </p:sp>
      <p:sp>
        <p:nvSpPr>
          <p:cNvPr id="4" name="Zaoblený obdélník 3"/>
          <p:cNvSpPr/>
          <p:nvPr/>
        </p:nvSpPr>
        <p:spPr>
          <a:xfrm>
            <a:off x="4892675" y="2197100"/>
            <a:ext cx="3417888" cy="394335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0000"/>
              </a:lnSpc>
            </a:pPr>
            <a:r>
              <a:rPr lang="cs-CZ" altLang="en-US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Program k identifikaci interakcí a duplicit je zdravotnický prostředek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cs-CZ" altLang="en-US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Databáze lékových interakcí DrugAgency a.s. (DLI) všechny uvedené problémy (interakce) umí řešit</a:t>
            </a:r>
          </a:p>
          <a:p>
            <a:pPr>
              <a:lnSpc>
                <a:spcPct val="120000"/>
              </a:lnSpc>
            </a:pPr>
            <a:r>
              <a:rPr lang="cs-CZ" altLang="en-US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Stát o takové prostředky nemá zájem a zodpovědnost převádí na lékaře a lékárníky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Nadpis 6"/>
          <p:cNvSpPr>
            <a:spLocks/>
          </p:cNvSpPr>
          <p:nvPr/>
        </p:nvSpPr>
        <p:spPr bwMode="auto">
          <a:xfrm>
            <a:off x="555625" y="93663"/>
            <a:ext cx="7886700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685800" eaLnBrk="0" hangingPunct="0">
              <a:lnSpc>
                <a:spcPct val="90000"/>
              </a:lnSpc>
            </a:pPr>
            <a:r>
              <a:rPr lang="cs-CZ" sz="3300" b="1">
                <a:latin typeface="Tahoma" pitchFamily="34" charset="0"/>
                <a:cs typeface="Tahoma" pitchFamily="34" charset="0"/>
              </a:rPr>
              <a:t>Pacientka č. 3</a:t>
            </a:r>
            <a:r>
              <a:rPr lang="it-IT" sz="3300" b="1">
                <a:latin typeface="Tahoma" pitchFamily="34" charset="0"/>
                <a:cs typeface="Tahoma" pitchFamily="34" charset="0"/>
              </a:rPr>
              <a:t> </a:t>
            </a:r>
            <a:r>
              <a:rPr lang="cs-CZ" sz="3300" b="1">
                <a:latin typeface="Tahoma" pitchFamily="34" charset="0"/>
                <a:cs typeface="Tahoma" pitchFamily="34" charset="0"/>
              </a:rPr>
              <a:t>žena</a:t>
            </a:r>
            <a:r>
              <a:rPr lang="it-IT" sz="3300" b="1">
                <a:latin typeface="Tahoma" pitchFamily="34" charset="0"/>
                <a:cs typeface="Tahoma" pitchFamily="34" charset="0"/>
              </a:rPr>
              <a:t> </a:t>
            </a:r>
            <a:r>
              <a:rPr lang="cs-CZ" sz="3300" b="1">
                <a:latin typeface="Tahoma" pitchFamily="34" charset="0"/>
                <a:cs typeface="Tahoma" pitchFamily="34" charset="0"/>
              </a:rPr>
              <a:t>83</a:t>
            </a:r>
            <a:r>
              <a:rPr lang="it-IT" sz="3300" b="1">
                <a:latin typeface="Tahoma" pitchFamily="34" charset="0"/>
                <a:cs typeface="Tahoma" pitchFamily="34" charset="0"/>
              </a:rPr>
              <a:t> </a:t>
            </a:r>
            <a:r>
              <a:rPr lang="cs-CZ" sz="3300" b="1">
                <a:latin typeface="Tahoma" pitchFamily="34" charset="0"/>
                <a:cs typeface="Tahoma" pitchFamily="34" charset="0"/>
              </a:rPr>
              <a:t>let:</a:t>
            </a:r>
            <a:br>
              <a:rPr lang="cs-CZ" sz="3300" b="1">
                <a:latin typeface="Tahoma" pitchFamily="34" charset="0"/>
                <a:cs typeface="Tahoma" pitchFamily="34" charset="0"/>
              </a:rPr>
            </a:br>
            <a:r>
              <a:rPr lang="cs-CZ" sz="3300" b="1">
                <a:latin typeface="Tahoma" pitchFamily="34" charset="0"/>
                <a:cs typeface="Tahoma" pitchFamily="34" charset="0"/>
              </a:rPr>
              <a:t>Ohrožení smrtící arytmií i krvácením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C4C96FF5-6FBA-4B65-8787-1961A4F3E2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25" t="8889" r="48183" b="5051"/>
          <a:stretch/>
        </p:blipFill>
        <p:spPr>
          <a:xfrm>
            <a:off x="265347" y="1419225"/>
            <a:ext cx="8613305" cy="523095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z="40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Příklady kontroly interakcí</a:t>
            </a:r>
            <a:br>
              <a:rPr lang="cs-CZ" altLang="en-US" sz="40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</a:br>
            <a:r>
              <a:rPr lang="cs-CZ" altLang="en-US" sz="40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v ČR</a:t>
            </a:r>
            <a:endParaRPr lang="en-US" altLang="cs-CZ" sz="400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3010" name="Freeform 374"/>
          <p:cNvSpPr>
            <a:spLocks noChangeArrowheads="1"/>
          </p:cNvSpPr>
          <p:nvPr/>
        </p:nvSpPr>
        <p:spPr bwMode="auto">
          <a:xfrm>
            <a:off x="311150" y="1690688"/>
            <a:ext cx="2079625" cy="3781425"/>
          </a:xfrm>
          <a:custGeom>
            <a:avLst/>
            <a:gdLst>
              <a:gd name="T0" fmla="*/ 1831978 w 3199"/>
              <a:gd name="T1" fmla="*/ 3781633 h 7114"/>
              <a:gd name="T2" fmla="*/ 1831978 w 3199"/>
              <a:gd name="T3" fmla="*/ 3781633 h 7114"/>
              <a:gd name="T4" fmla="*/ 588339 w 3199"/>
              <a:gd name="T5" fmla="*/ 3781633 h 7114"/>
              <a:gd name="T6" fmla="*/ 0 w 3199"/>
              <a:gd name="T7" fmla="*/ 3297299 h 7114"/>
              <a:gd name="T8" fmla="*/ 0 w 3199"/>
              <a:gd name="T9" fmla="*/ 99419 h 7114"/>
              <a:gd name="T10" fmla="*/ 121568 w 3199"/>
              <a:gd name="T11" fmla="*/ 0 h 7114"/>
              <a:gd name="T12" fmla="*/ 1831978 w 3199"/>
              <a:gd name="T13" fmla="*/ 0 h 7114"/>
              <a:gd name="T14" fmla="*/ 2079016 w 3199"/>
              <a:gd name="T15" fmla="*/ 202027 h 7114"/>
              <a:gd name="T16" fmla="*/ 2079016 w 3199"/>
              <a:gd name="T17" fmla="*/ 3579606 h 7114"/>
              <a:gd name="T18" fmla="*/ 1831978 w 3199"/>
              <a:gd name="T19" fmla="*/ 3781633 h 71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199"/>
              <a:gd name="T31" fmla="*/ 0 h 7114"/>
              <a:gd name="T32" fmla="*/ 3199 w 3199"/>
              <a:gd name="T33" fmla="*/ 7114 h 711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199" h="7114">
                <a:moveTo>
                  <a:pt x="2818" y="7113"/>
                </a:moveTo>
                <a:lnTo>
                  <a:pt x="2818" y="7113"/>
                </a:lnTo>
                <a:cubicBezTo>
                  <a:pt x="905" y="7113"/>
                  <a:pt x="905" y="7113"/>
                  <a:pt x="905" y="7113"/>
                </a:cubicBezTo>
                <a:cubicBezTo>
                  <a:pt x="405" y="7113"/>
                  <a:pt x="0" y="6703"/>
                  <a:pt x="0" y="6202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85"/>
                  <a:pt x="85" y="0"/>
                  <a:pt x="187" y="0"/>
                </a:cubicBezTo>
                <a:cubicBezTo>
                  <a:pt x="2818" y="0"/>
                  <a:pt x="2818" y="0"/>
                  <a:pt x="2818" y="0"/>
                </a:cubicBezTo>
                <a:cubicBezTo>
                  <a:pt x="3029" y="0"/>
                  <a:pt x="3198" y="169"/>
                  <a:pt x="3198" y="380"/>
                </a:cubicBezTo>
                <a:cubicBezTo>
                  <a:pt x="3198" y="6733"/>
                  <a:pt x="3198" y="6733"/>
                  <a:pt x="3198" y="6733"/>
                </a:cubicBezTo>
                <a:cubicBezTo>
                  <a:pt x="3198" y="6944"/>
                  <a:pt x="3029" y="7113"/>
                  <a:pt x="2818" y="7113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Freeform 377"/>
          <p:cNvSpPr>
            <a:spLocks noChangeArrowheads="1"/>
          </p:cNvSpPr>
          <p:nvPr/>
        </p:nvSpPr>
        <p:spPr bwMode="auto">
          <a:xfrm>
            <a:off x="311150" y="1690688"/>
            <a:ext cx="2079625" cy="585787"/>
          </a:xfrm>
          <a:custGeom>
            <a:avLst/>
            <a:gdLst>
              <a:gd name="T0" fmla="*/ 3198 w 3199"/>
              <a:gd name="T1" fmla="*/ 1671 h 1672"/>
              <a:gd name="T2" fmla="*/ 3198 w 3199"/>
              <a:gd name="T3" fmla="*/ 1671 h 1672"/>
              <a:gd name="T4" fmla="*/ 3198 w 3199"/>
              <a:gd name="T5" fmla="*/ 332 h 1672"/>
              <a:gd name="T6" fmla="*/ 2866 w 3199"/>
              <a:gd name="T7" fmla="*/ 0 h 1672"/>
              <a:gd name="T8" fmla="*/ 163 w 3199"/>
              <a:gd name="T9" fmla="*/ 0 h 1672"/>
              <a:gd name="T10" fmla="*/ 0 w 3199"/>
              <a:gd name="T11" fmla="*/ 169 h 1672"/>
              <a:gd name="T12" fmla="*/ 0 w 3199"/>
              <a:gd name="T13" fmla="*/ 1671 h 1672"/>
              <a:gd name="T14" fmla="*/ 3198 w 3199"/>
              <a:gd name="T15" fmla="*/ 1671 h 1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99" h="1672">
                <a:moveTo>
                  <a:pt x="3198" y="1671"/>
                </a:moveTo>
                <a:lnTo>
                  <a:pt x="3198" y="1671"/>
                </a:lnTo>
                <a:cubicBezTo>
                  <a:pt x="3198" y="332"/>
                  <a:pt x="3198" y="332"/>
                  <a:pt x="3198" y="332"/>
                </a:cubicBezTo>
                <a:cubicBezTo>
                  <a:pt x="3198" y="151"/>
                  <a:pt x="3047" y="0"/>
                  <a:pt x="2866" y="0"/>
                </a:cubicBezTo>
                <a:cubicBezTo>
                  <a:pt x="163" y="0"/>
                  <a:pt x="163" y="0"/>
                  <a:pt x="163" y="0"/>
                </a:cubicBezTo>
                <a:cubicBezTo>
                  <a:pt x="73" y="0"/>
                  <a:pt x="0" y="78"/>
                  <a:pt x="0" y="169"/>
                </a:cubicBezTo>
                <a:cubicBezTo>
                  <a:pt x="0" y="1671"/>
                  <a:pt x="0" y="1671"/>
                  <a:pt x="0" y="1671"/>
                </a:cubicBezTo>
                <a:lnTo>
                  <a:pt x="3198" y="1671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1500"/>
          </a:p>
        </p:txBody>
      </p:sp>
      <p:sp>
        <p:nvSpPr>
          <p:cNvPr id="43012" name="TextBox 98"/>
          <p:cNvSpPr txBox="1">
            <a:spLocks noChangeArrowheads="1"/>
          </p:cNvSpPr>
          <p:nvPr/>
        </p:nvSpPr>
        <p:spPr bwMode="auto">
          <a:xfrm>
            <a:off x="339725" y="1722438"/>
            <a:ext cx="2051050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43" tIns="91422" rIns="182843" bIns="91422">
            <a:spAutoFit/>
          </a:bodyPr>
          <a:lstStyle/>
          <a:p>
            <a:pPr algn="ctr"/>
            <a:r>
              <a:rPr lang="cs-CZ" sz="14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Ústav lékového</a:t>
            </a:r>
            <a:br>
              <a:rPr lang="cs-CZ" sz="14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cs-CZ" sz="14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průvodce (DLI)</a:t>
            </a:r>
          </a:p>
        </p:txBody>
      </p:sp>
      <p:sp>
        <p:nvSpPr>
          <p:cNvPr id="14" name="TextBox 100"/>
          <p:cNvSpPr txBox="1"/>
          <p:nvPr/>
        </p:nvSpPr>
        <p:spPr>
          <a:xfrm>
            <a:off x="296863" y="2276475"/>
            <a:ext cx="2093912" cy="2928938"/>
          </a:xfrm>
          <a:prstGeom prst="rect">
            <a:avLst/>
          </a:prstGeom>
          <a:noFill/>
        </p:spPr>
        <p:txBody>
          <a:bodyPr lIns="108000" tIns="109710" rIns="108000" bIns="109710">
            <a:spAutoFit/>
          </a:bodyPr>
          <a:lstStyle/>
          <a:p>
            <a:r>
              <a:rPr lang="cs-CZ" sz="11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Na stránce </a:t>
            </a:r>
            <a:r>
              <a:rPr lang="cs-CZ" sz="1100" u="sng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pruvodcepacienta.cz/formular </a:t>
            </a:r>
            <a:r>
              <a:rPr lang="cs-CZ" sz="11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si může pacient vyplnit seznam užívaných léků</a:t>
            </a:r>
          </a:p>
          <a:p>
            <a:pPr>
              <a:buFontTx/>
              <a:buChar char="-"/>
            </a:pPr>
            <a:r>
              <a:rPr lang="cs-CZ" sz="11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Pacient získá odpověď do 20 pracovních dnů</a:t>
            </a:r>
          </a:p>
          <a:p>
            <a:pPr>
              <a:buFontTx/>
              <a:buChar char="-"/>
            </a:pPr>
            <a:r>
              <a:rPr lang="cs-CZ" sz="11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Kromě online poradny proved Ústav v letech 2015 a 2018 rozsáhlý projekt bezpečné a účelné farmakoterapie v zařízeních sociálních služeb</a:t>
            </a:r>
          </a:p>
          <a:p>
            <a:r>
              <a:rPr lang="cs-CZ" sz="11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Na další pokračování projektu však nejsou prostředky – byť výsledky byly pozoruhodné a pomoc seniorům obrovská</a:t>
            </a:r>
          </a:p>
        </p:txBody>
      </p:sp>
      <p:sp>
        <p:nvSpPr>
          <p:cNvPr id="15" name="Freeform 374"/>
          <p:cNvSpPr>
            <a:spLocks noChangeArrowheads="1"/>
          </p:cNvSpPr>
          <p:nvPr/>
        </p:nvSpPr>
        <p:spPr bwMode="auto">
          <a:xfrm>
            <a:off x="2443163" y="1690688"/>
            <a:ext cx="2093912" cy="3781425"/>
          </a:xfrm>
          <a:custGeom>
            <a:avLst/>
            <a:gdLst>
              <a:gd name="T0" fmla="*/ 2818 w 3199"/>
              <a:gd name="T1" fmla="*/ 7113 h 7114"/>
              <a:gd name="T2" fmla="*/ 2818 w 3199"/>
              <a:gd name="T3" fmla="*/ 7113 h 7114"/>
              <a:gd name="T4" fmla="*/ 905 w 3199"/>
              <a:gd name="T5" fmla="*/ 7113 h 7114"/>
              <a:gd name="T6" fmla="*/ 0 w 3199"/>
              <a:gd name="T7" fmla="*/ 6202 h 7114"/>
              <a:gd name="T8" fmla="*/ 0 w 3199"/>
              <a:gd name="T9" fmla="*/ 187 h 7114"/>
              <a:gd name="T10" fmla="*/ 187 w 3199"/>
              <a:gd name="T11" fmla="*/ 0 h 7114"/>
              <a:gd name="T12" fmla="*/ 2818 w 3199"/>
              <a:gd name="T13" fmla="*/ 0 h 7114"/>
              <a:gd name="T14" fmla="*/ 3198 w 3199"/>
              <a:gd name="T15" fmla="*/ 380 h 7114"/>
              <a:gd name="T16" fmla="*/ 3198 w 3199"/>
              <a:gd name="T17" fmla="*/ 6733 h 7114"/>
              <a:gd name="T18" fmla="*/ 2818 w 3199"/>
              <a:gd name="T19" fmla="*/ 7113 h 7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199" h="7114">
                <a:moveTo>
                  <a:pt x="2818" y="7113"/>
                </a:moveTo>
                <a:lnTo>
                  <a:pt x="2818" y="7113"/>
                </a:lnTo>
                <a:cubicBezTo>
                  <a:pt x="905" y="7113"/>
                  <a:pt x="905" y="7113"/>
                  <a:pt x="905" y="7113"/>
                </a:cubicBezTo>
                <a:cubicBezTo>
                  <a:pt x="405" y="7113"/>
                  <a:pt x="0" y="6703"/>
                  <a:pt x="0" y="6202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85"/>
                  <a:pt x="85" y="0"/>
                  <a:pt x="187" y="0"/>
                </a:cubicBezTo>
                <a:cubicBezTo>
                  <a:pt x="2818" y="0"/>
                  <a:pt x="2818" y="0"/>
                  <a:pt x="2818" y="0"/>
                </a:cubicBezTo>
                <a:cubicBezTo>
                  <a:pt x="3029" y="0"/>
                  <a:pt x="3198" y="169"/>
                  <a:pt x="3198" y="380"/>
                </a:cubicBezTo>
                <a:cubicBezTo>
                  <a:pt x="3198" y="6733"/>
                  <a:pt x="3198" y="6733"/>
                  <a:pt x="3198" y="6733"/>
                </a:cubicBezTo>
                <a:cubicBezTo>
                  <a:pt x="3198" y="6944"/>
                  <a:pt x="3029" y="7113"/>
                  <a:pt x="2818" y="7113"/>
                </a:cubicBezTo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1500"/>
          </a:p>
        </p:txBody>
      </p:sp>
      <p:sp>
        <p:nvSpPr>
          <p:cNvPr id="16" name="Freeform 377"/>
          <p:cNvSpPr>
            <a:spLocks noChangeArrowheads="1"/>
          </p:cNvSpPr>
          <p:nvPr/>
        </p:nvSpPr>
        <p:spPr bwMode="auto">
          <a:xfrm>
            <a:off x="2443163" y="1690688"/>
            <a:ext cx="2093912" cy="585787"/>
          </a:xfrm>
          <a:custGeom>
            <a:avLst/>
            <a:gdLst>
              <a:gd name="T0" fmla="*/ 3198 w 3199"/>
              <a:gd name="T1" fmla="*/ 1671 h 1672"/>
              <a:gd name="T2" fmla="*/ 3198 w 3199"/>
              <a:gd name="T3" fmla="*/ 1671 h 1672"/>
              <a:gd name="T4" fmla="*/ 3198 w 3199"/>
              <a:gd name="T5" fmla="*/ 332 h 1672"/>
              <a:gd name="T6" fmla="*/ 2866 w 3199"/>
              <a:gd name="T7" fmla="*/ 0 h 1672"/>
              <a:gd name="T8" fmla="*/ 163 w 3199"/>
              <a:gd name="T9" fmla="*/ 0 h 1672"/>
              <a:gd name="T10" fmla="*/ 0 w 3199"/>
              <a:gd name="T11" fmla="*/ 169 h 1672"/>
              <a:gd name="T12" fmla="*/ 0 w 3199"/>
              <a:gd name="T13" fmla="*/ 1671 h 1672"/>
              <a:gd name="T14" fmla="*/ 3198 w 3199"/>
              <a:gd name="T15" fmla="*/ 1671 h 1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99" h="1672">
                <a:moveTo>
                  <a:pt x="3198" y="1671"/>
                </a:moveTo>
                <a:lnTo>
                  <a:pt x="3198" y="1671"/>
                </a:lnTo>
                <a:cubicBezTo>
                  <a:pt x="3198" y="332"/>
                  <a:pt x="3198" y="332"/>
                  <a:pt x="3198" y="332"/>
                </a:cubicBezTo>
                <a:cubicBezTo>
                  <a:pt x="3198" y="151"/>
                  <a:pt x="3047" y="0"/>
                  <a:pt x="2866" y="0"/>
                </a:cubicBezTo>
                <a:cubicBezTo>
                  <a:pt x="163" y="0"/>
                  <a:pt x="163" y="0"/>
                  <a:pt x="163" y="0"/>
                </a:cubicBezTo>
                <a:cubicBezTo>
                  <a:pt x="73" y="0"/>
                  <a:pt x="0" y="78"/>
                  <a:pt x="0" y="169"/>
                </a:cubicBezTo>
                <a:cubicBezTo>
                  <a:pt x="0" y="1671"/>
                  <a:pt x="0" y="1671"/>
                  <a:pt x="0" y="1671"/>
                </a:cubicBezTo>
                <a:lnTo>
                  <a:pt x="3198" y="1671"/>
                </a:lnTo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1500"/>
          </a:p>
        </p:txBody>
      </p:sp>
      <p:sp>
        <p:nvSpPr>
          <p:cNvPr id="43016" name="TextBox 98"/>
          <p:cNvSpPr txBox="1">
            <a:spLocks noChangeArrowheads="1"/>
          </p:cNvSpPr>
          <p:nvPr/>
        </p:nvSpPr>
        <p:spPr bwMode="auto">
          <a:xfrm>
            <a:off x="2457450" y="1690688"/>
            <a:ext cx="20796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43" tIns="91422" rIns="182843" bIns="91422">
            <a:spAutoFit/>
          </a:bodyPr>
          <a:lstStyle/>
          <a:p>
            <a:pPr algn="ctr"/>
            <a:r>
              <a:rPr lang="cs-CZ" sz="14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Řetězec lékáren BENU (DLI)</a:t>
            </a:r>
          </a:p>
        </p:txBody>
      </p:sp>
      <p:sp>
        <p:nvSpPr>
          <p:cNvPr id="18" name="TextBox 100"/>
          <p:cNvSpPr txBox="1"/>
          <p:nvPr/>
        </p:nvSpPr>
        <p:spPr>
          <a:xfrm>
            <a:off x="2443163" y="2276475"/>
            <a:ext cx="2079625" cy="3360738"/>
          </a:xfrm>
          <a:prstGeom prst="rect">
            <a:avLst/>
          </a:prstGeom>
          <a:noFill/>
        </p:spPr>
        <p:txBody>
          <a:bodyPr lIns="108000" tIns="109710" rIns="108000" bIns="109710">
            <a:spAutoFit/>
          </a:bodyPr>
          <a:lstStyle/>
          <a:p>
            <a:r>
              <a:rPr lang="cs-CZ" sz="12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Na stránce </a:t>
            </a:r>
            <a:r>
              <a:rPr lang="cs-CZ" sz="1200" u="sng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benu.cz/lekove-interakce-zadani </a:t>
            </a:r>
            <a:r>
              <a:rPr lang="cs-CZ" sz="12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si může pacient vyplnit seznam užívaných léků</a:t>
            </a:r>
          </a:p>
          <a:p>
            <a:pPr>
              <a:buFontTx/>
              <a:buChar char="-"/>
            </a:pPr>
            <a:r>
              <a:rPr lang="cs-CZ" sz="12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Aplikace ihned vyhodnotí výsledky zadaných interakcí a napíše pacientovi krátkou zprávu</a:t>
            </a:r>
          </a:p>
          <a:p>
            <a:pPr>
              <a:buFontTx/>
              <a:buChar char="-"/>
            </a:pPr>
            <a:r>
              <a:rPr lang="cs-CZ" sz="1200" b="1">
                <a:latin typeface="Tahoma" pitchFamily="34" charset="0"/>
                <a:cs typeface="Tahoma" pitchFamily="34" charset="0"/>
              </a:rPr>
              <a:t>Pacient má možnost objednat se na konzultaci s proškoleným lékárníkem</a:t>
            </a:r>
          </a:p>
          <a:p>
            <a:pPr>
              <a:buFontTx/>
              <a:buChar char="-"/>
            </a:pPr>
            <a:r>
              <a:rPr lang="cs-CZ" sz="12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Kromě interakcí řeší např. záchyt diabetu, či Alzheimerovy nemoci</a:t>
            </a:r>
          </a:p>
        </p:txBody>
      </p:sp>
      <p:sp>
        <p:nvSpPr>
          <p:cNvPr id="43018" name="Freeform 374"/>
          <p:cNvSpPr>
            <a:spLocks noChangeArrowheads="1"/>
          </p:cNvSpPr>
          <p:nvPr/>
        </p:nvSpPr>
        <p:spPr bwMode="auto">
          <a:xfrm>
            <a:off x="4606925" y="1690688"/>
            <a:ext cx="2093913" cy="3781425"/>
          </a:xfrm>
          <a:custGeom>
            <a:avLst/>
            <a:gdLst>
              <a:gd name="T0" fmla="*/ 1844617 w 3199"/>
              <a:gd name="T1" fmla="*/ 3781632 h 7114"/>
              <a:gd name="T2" fmla="*/ 1844617 w 3199"/>
              <a:gd name="T3" fmla="*/ 3781632 h 7114"/>
              <a:gd name="T4" fmla="*/ 592398 w 3199"/>
              <a:gd name="T5" fmla="*/ 3781632 h 7114"/>
              <a:gd name="T6" fmla="*/ 0 w 3199"/>
              <a:gd name="T7" fmla="*/ 3297299 h 7114"/>
              <a:gd name="T8" fmla="*/ 0 w 3199"/>
              <a:gd name="T9" fmla="*/ 99419 h 7114"/>
              <a:gd name="T10" fmla="*/ 122407 w 3199"/>
              <a:gd name="T11" fmla="*/ 0 h 7114"/>
              <a:gd name="T12" fmla="*/ 1844617 w 3199"/>
              <a:gd name="T13" fmla="*/ 0 h 7114"/>
              <a:gd name="T14" fmla="*/ 2093358 w 3199"/>
              <a:gd name="T15" fmla="*/ 202027 h 7114"/>
              <a:gd name="T16" fmla="*/ 2093358 w 3199"/>
              <a:gd name="T17" fmla="*/ 3579605 h 7114"/>
              <a:gd name="T18" fmla="*/ 1844617 w 3199"/>
              <a:gd name="T19" fmla="*/ 3781632 h 71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199"/>
              <a:gd name="T31" fmla="*/ 0 h 7114"/>
              <a:gd name="T32" fmla="*/ 3199 w 3199"/>
              <a:gd name="T33" fmla="*/ 7114 h 711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199" h="7114">
                <a:moveTo>
                  <a:pt x="2818" y="7113"/>
                </a:moveTo>
                <a:lnTo>
                  <a:pt x="2818" y="7113"/>
                </a:lnTo>
                <a:cubicBezTo>
                  <a:pt x="905" y="7113"/>
                  <a:pt x="905" y="7113"/>
                  <a:pt x="905" y="7113"/>
                </a:cubicBezTo>
                <a:cubicBezTo>
                  <a:pt x="405" y="7113"/>
                  <a:pt x="0" y="6703"/>
                  <a:pt x="0" y="6202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85"/>
                  <a:pt x="85" y="0"/>
                  <a:pt x="187" y="0"/>
                </a:cubicBezTo>
                <a:cubicBezTo>
                  <a:pt x="2818" y="0"/>
                  <a:pt x="2818" y="0"/>
                  <a:pt x="2818" y="0"/>
                </a:cubicBezTo>
                <a:cubicBezTo>
                  <a:pt x="3029" y="0"/>
                  <a:pt x="3198" y="169"/>
                  <a:pt x="3198" y="380"/>
                </a:cubicBezTo>
                <a:cubicBezTo>
                  <a:pt x="3198" y="6733"/>
                  <a:pt x="3198" y="6733"/>
                  <a:pt x="3198" y="6733"/>
                </a:cubicBezTo>
                <a:cubicBezTo>
                  <a:pt x="3198" y="6944"/>
                  <a:pt x="3029" y="7113"/>
                  <a:pt x="2818" y="7113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" name="Freeform 377"/>
          <p:cNvSpPr>
            <a:spLocks noChangeArrowheads="1"/>
          </p:cNvSpPr>
          <p:nvPr/>
        </p:nvSpPr>
        <p:spPr bwMode="auto">
          <a:xfrm>
            <a:off x="4606925" y="1690688"/>
            <a:ext cx="2093913" cy="585787"/>
          </a:xfrm>
          <a:custGeom>
            <a:avLst/>
            <a:gdLst>
              <a:gd name="T0" fmla="*/ 3198 w 3199"/>
              <a:gd name="T1" fmla="*/ 1671 h 1672"/>
              <a:gd name="T2" fmla="*/ 3198 w 3199"/>
              <a:gd name="T3" fmla="*/ 1671 h 1672"/>
              <a:gd name="T4" fmla="*/ 3198 w 3199"/>
              <a:gd name="T5" fmla="*/ 332 h 1672"/>
              <a:gd name="T6" fmla="*/ 2866 w 3199"/>
              <a:gd name="T7" fmla="*/ 0 h 1672"/>
              <a:gd name="T8" fmla="*/ 163 w 3199"/>
              <a:gd name="T9" fmla="*/ 0 h 1672"/>
              <a:gd name="T10" fmla="*/ 0 w 3199"/>
              <a:gd name="T11" fmla="*/ 169 h 1672"/>
              <a:gd name="T12" fmla="*/ 0 w 3199"/>
              <a:gd name="T13" fmla="*/ 1671 h 1672"/>
              <a:gd name="T14" fmla="*/ 3198 w 3199"/>
              <a:gd name="T15" fmla="*/ 1671 h 1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99" h="1672">
                <a:moveTo>
                  <a:pt x="3198" y="1671"/>
                </a:moveTo>
                <a:lnTo>
                  <a:pt x="3198" y="1671"/>
                </a:lnTo>
                <a:cubicBezTo>
                  <a:pt x="3198" y="332"/>
                  <a:pt x="3198" y="332"/>
                  <a:pt x="3198" y="332"/>
                </a:cubicBezTo>
                <a:cubicBezTo>
                  <a:pt x="3198" y="151"/>
                  <a:pt x="3047" y="0"/>
                  <a:pt x="2866" y="0"/>
                </a:cubicBezTo>
                <a:cubicBezTo>
                  <a:pt x="163" y="0"/>
                  <a:pt x="163" y="0"/>
                  <a:pt x="163" y="0"/>
                </a:cubicBezTo>
                <a:cubicBezTo>
                  <a:pt x="73" y="0"/>
                  <a:pt x="0" y="78"/>
                  <a:pt x="0" y="169"/>
                </a:cubicBezTo>
                <a:cubicBezTo>
                  <a:pt x="0" y="1671"/>
                  <a:pt x="0" y="1671"/>
                  <a:pt x="0" y="1671"/>
                </a:cubicBezTo>
                <a:lnTo>
                  <a:pt x="3198" y="1671"/>
                </a:ln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1500"/>
          </a:p>
        </p:txBody>
      </p:sp>
      <p:sp>
        <p:nvSpPr>
          <p:cNvPr id="43020" name="TextBox 98"/>
          <p:cNvSpPr txBox="1">
            <a:spLocks noChangeArrowheads="1"/>
          </p:cNvSpPr>
          <p:nvPr/>
        </p:nvSpPr>
        <p:spPr bwMode="auto">
          <a:xfrm>
            <a:off x="4621213" y="1731963"/>
            <a:ext cx="20796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43" tIns="91422" rIns="182843" bIns="91422">
            <a:spAutoFit/>
          </a:bodyPr>
          <a:lstStyle/>
          <a:p>
            <a:pPr algn="ctr"/>
            <a:r>
              <a:rPr lang="cs-CZ" sz="14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Česká lékárnická komora</a:t>
            </a:r>
          </a:p>
        </p:txBody>
      </p:sp>
      <p:sp>
        <p:nvSpPr>
          <p:cNvPr id="22" name="TextBox 100"/>
          <p:cNvSpPr txBox="1"/>
          <p:nvPr/>
        </p:nvSpPr>
        <p:spPr>
          <a:xfrm>
            <a:off x="4606925" y="2276475"/>
            <a:ext cx="2093913" cy="3175000"/>
          </a:xfrm>
          <a:prstGeom prst="rect">
            <a:avLst/>
          </a:prstGeom>
          <a:noFill/>
        </p:spPr>
        <p:txBody>
          <a:bodyPr lIns="108000" tIns="109710" rIns="108000" bIns="109710">
            <a:spAutoFit/>
          </a:bodyPr>
          <a:lstStyle/>
          <a:p>
            <a:r>
              <a:rPr lang="cs-CZ" sz="12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Na stránce </a:t>
            </a:r>
            <a:r>
              <a:rPr lang="cs-CZ" sz="1200" u="sng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lekarnici.cz/Pro-verejnost/Odborne-poradenstvi-v-lekarnach/Lekove-interakce.aspx </a:t>
            </a:r>
            <a:r>
              <a:rPr lang="cs-CZ" sz="12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si pacient může vyhledat seznam lékáren s proškoleným odborníkem na kontrolu lékových interakcí</a:t>
            </a:r>
          </a:p>
          <a:p>
            <a:pPr>
              <a:buFontTx/>
              <a:buChar char="-"/>
            </a:pPr>
            <a:r>
              <a:rPr lang="cs-CZ" sz="12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Chybí možnost objednat se na konzultaci</a:t>
            </a:r>
          </a:p>
          <a:p>
            <a:pPr>
              <a:buFontTx/>
              <a:buChar char="-"/>
            </a:pPr>
            <a:r>
              <a:rPr lang="cs-CZ" sz="1200">
                <a:latin typeface="Tahoma" pitchFamily="34" charset="0"/>
                <a:cs typeface="Tahoma" pitchFamily="34" charset="0"/>
              </a:rPr>
              <a:t>Na Slovensku k tomu funguje web, kde proběhne kontrola i objednání na konzultaci</a:t>
            </a:r>
          </a:p>
          <a:p>
            <a:pPr>
              <a:buFontTx/>
              <a:buChar char="-"/>
            </a:pPr>
            <a:endParaRPr lang="cs-CZ" sz="120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3022" name="TextovéPole 1"/>
          <p:cNvSpPr txBox="1">
            <a:spLocks noChangeArrowheads="1"/>
          </p:cNvSpPr>
          <p:nvPr/>
        </p:nvSpPr>
        <p:spPr bwMode="auto">
          <a:xfrm>
            <a:off x="1200150" y="5603875"/>
            <a:ext cx="6743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>
                <a:latin typeface="Tahoma" pitchFamily="34" charset="0"/>
                <a:cs typeface="Tahoma" pitchFamily="34" charset="0"/>
              </a:rPr>
              <a:t>Každý tento systém ale zachytí pouze aktivního pacienta</a:t>
            </a:r>
          </a:p>
        </p:txBody>
      </p:sp>
      <p:sp>
        <p:nvSpPr>
          <p:cNvPr id="23" name="Freeform 374"/>
          <p:cNvSpPr>
            <a:spLocks noChangeArrowheads="1"/>
          </p:cNvSpPr>
          <p:nvPr/>
        </p:nvSpPr>
        <p:spPr bwMode="auto">
          <a:xfrm>
            <a:off x="6769100" y="1690688"/>
            <a:ext cx="2093913" cy="3781425"/>
          </a:xfrm>
          <a:custGeom>
            <a:avLst/>
            <a:gdLst>
              <a:gd name="T0" fmla="*/ 2818 w 3199"/>
              <a:gd name="T1" fmla="*/ 7113 h 7114"/>
              <a:gd name="T2" fmla="*/ 2818 w 3199"/>
              <a:gd name="T3" fmla="*/ 7113 h 7114"/>
              <a:gd name="T4" fmla="*/ 905 w 3199"/>
              <a:gd name="T5" fmla="*/ 7113 h 7114"/>
              <a:gd name="T6" fmla="*/ 0 w 3199"/>
              <a:gd name="T7" fmla="*/ 6202 h 7114"/>
              <a:gd name="T8" fmla="*/ 0 w 3199"/>
              <a:gd name="T9" fmla="*/ 187 h 7114"/>
              <a:gd name="T10" fmla="*/ 187 w 3199"/>
              <a:gd name="T11" fmla="*/ 0 h 7114"/>
              <a:gd name="T12" fmla="*/ 2818 w 3199"/>
              <a:gd name="T13" fmla="*/ 0 h 7114"/>
              <a:gd name="T14" fmla="*/ 3198 w 3199"/>
              <a:gd name="T15" fmla="*/ 380 h 7114"/>
              <a:gd name="T16" fmla="*/ 3198 w 3199"/>
              <a:gd name="T17" fmla="*/ 6733 h 7114"/>
              <a:gd name="T18" fmla="*/ 2818 w 3199"/>
              <a:gd name="T19" fmla="*/ 7113 h 7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199" h="7114">
                <a:moveTo>
                  <a:pt x="2818" y="7113"/>
                </a:moveTo>
                <a:lnTo>
                  <a:pt x="2818" y="7113"/>
                </a:lnTo>
                <a:cubicBezTo>
                  <a:pt x="905" y="7113"/>
                  <a:pt x="905" y="7113"/>
                  <a:pt x="905" y="7113"/>
                </a:cubicBezTo>
                <a:cubicBezTo>
                  <a:pt x="405" y="7113"/>
                  <a:pt x="0" y="6703"/>
                  <a:pt x="0" y="6202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85"/>
                  <a:pt x="85" y="0"/>
                  <a:pt x="187" y="0"/>
                </a:cubicBezTo>
                <a:cubicBezTo>
                  <a:pt x="2818" y="0"/>
                  <a:pt x="2818" y="0"/>
                  <a:pt x="2818" y="0"/>
                </a:cubicBezTo>
                <a:cubicBezTo>
                  <a:pt x="3029" y="0"/>
                  <a:pt x="3198" y="169"/>
                  <a:pt x="3198" y="380"/>
                </a:cubicBezTo>
                <a:cubicBezTo>
                  <a:pt x="3198" y="6733"/>
                  <a:pt x="3198" y="6733"/>
                  <a:pt x="3198" y="6733"/>
                </a:cubicBezTo>
                <a:cubicBezTo>
                  <a:pt x="3198" y="6944"/>
                  <a:pt x="3029" y="7113"/>
                  <a:pt x="2818" y="7113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1500"/>
          </a:p>
        </p:txBody>
      </p:sp>
      <p:sp>
        <p:nvSpPr>
          <p:cNvPr id="24" name="Freeform 377"/>
          <p:cNvSpPr>
            <a:spLocks noChangeArrowheads="1"/>
          </p:cNvSpPr>
          <p:nvPr/>
        </p:nvSpPr>
        <p:spPr bwMode="auto">
          <a:xfrm>
            <a:off x="6769100" y="1690688"/>
            <a:ext cx="2093913" cy="585787"/>
          </a:xfrm>
          <a:custGeom>
            <a:avLst/>
            <a:gdLst>
              <a:gd name="T0" fmla="*/ 3198 w 3199"/>
              <a:gd name="T1" fmla="*/ 1671 h 1672"/>
              <a:gd name="T2" fmla="*/ 3198 w 3199"/>
              <a:gd name="T3" fmla="*/ 1671 h 1672"/>
              <a:gd name="T4" fmla="*/ 3198 w 3199"/>
              <a:gd name="T5" fmla="*/ 332 h 1672"/>
              <a:gd name="T6" fmla="*/ 2866 w 3199"/>
              <a:gd name="T7" fmla="*/ 0 h 1672"/>
              <a:gd name="T8" fmla="*/ 163 w 3199"/>
              <a:gd name="T9" fmla="*/ 0 h 1672"/>
              <a:gd name="T10" fmla="*/ 0 w 3199"/>
              <a:gd name="T11" fmla="*/ 169 h 1672"/>
              <a:gd name="T12" fmla="*/ 0 w 3199"/>
              <a:gd name="T13" fmla="*/ 1671 h 1672"/>
              <a:gd name="T14" fmla="*/ 3198 w 3199"/>
              <a:gd name="T15" fmla="*/ 1671 h 1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99" h="1672">
                <a:moveTo>
                  <a:pt x="3198" y="1671"/>
                </a:moveTo>
                <a:lnTo>
                  <a:pt x="3198" y="1671"/>
                </a:lnTo>
                <a:cubicBezTo>
                  <a:pt x="3198" y="332"/>
                  <a:pt x="3198" y="332"/>
                  <a:pt x="3198" y="332"/>
                </a:cubicBezTo>
                <a:cubicBezTo>
                  <a:pt x="3198" y="151"/>
                  <a:pt x="3047" y="0"/>
                  <a:pt x="2866" y="0"/>
                </a:cubicBezTo>
                <a:cubicBezTo>
                  <a:pt x="163" y="0"/>
                  <a:pt x="163" y="0"/>
                  <a:pt x="163" y="0"/>
                </a:cubicBezTo>
                <a:cubicBezTo>
                  <a:pt x="73" y="0"/>
                  <a:pt x="0" y="78"/>
                  <a:pt x="0" y="169"/>
                </a:cubicBezTo>
                <a:cubicBezTo>
                  <a:pt x="0" y="1671"/>
                  <a:pt x="0" y="1671"/>
                  <a:pt x="0" y="1671"/>
                </a:cubicBezTo>
                <a:lnTo>
                  <a:pt x="3198" y="1671"/>
                </a:lnTo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1500"/>
          </a:p>
        </p:txBody>
      </p:sp>
      <p:sp>
        <p:nvSpPr>
          <p:cNvPr id="43025" name="TextBox 98"/>
          <p:cNvSpPr txBox="1">
            <a:spLocks noChangeArrowheads="1"/>
          </p:cNvSpPr>
          <p:nvPr/>
        </p:nvSpPr>
        <p:spPr bwMode="auto">
          <a:xfrm>
            <a:off x="6783388" y="1800225"/>
            <a:ext cx="2079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43" tIns="91422" rIns="182843" bIns="91422">
            <a:spAutoFit/>
          </a:bodyPr>
          <a:lstStyle/>
          <a:p>
            <a:pPr algn="ctr"/>
            <a:r>
              <a:rPr lang="cs-CZ" sz="14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SÚKL</a:t>
            </a:r>
          </a:p>
        </p:txBody>
      </p:sp>
      <p:sp>
        <p:nvSpPr>
          <p:cNvPr id="26" name="TextBox 100"/>
          <p:cNvSpPr txBox="1"/>
          <p:nvPr/>
        </p:nvSpPr>
        <p:spPr>
          <a:xfrm>
            <a:off x="6769100" y="2276475"/>
            <a:ext cx="2093913" cy="2066925"/>
          </a:xfrm>
          <a:prstGeom prst="rect">
            <a:avLst/>
          </a:prstGeom>
          <a:noFill/>
        </p:spPr>
        <p:txBody>
          <a:bodyPr lIns="108000" tIns="109710" rIns="108000" bIns="109710">
            <a:spAutoFit/>
          </a:bodyPr>
          <a:lstStyle/>
          <a:p>
            <a:r>
              <a:rPr lang="cs-CZ" sz="12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Na stránce </a:t>
            </a:r>
            <a:r>
              <a:rPr lang="cs-CZ" sz="1200" u="sng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olecich.cz</a:t>
            </a:r>
            <a:r>
              <a:rPr lang="cs-CZ" sz="12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si pacient může vyhledat seznam lékáren a leků spolu s informacemi o nich</a:t>
            </a:r>
          </a:p>
          <a:p>
            <a:pPr>
              <a:buFontTx/>
              <a:buChar char="-"/>
            </a:pPr>
            <a:r>
              <a:rPr lang="cs-CZ" sz="12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Pacient má možnost hlásit nežádoucí účinky léků</a:t>
            </a:r>
          </a:p>
          <a:p>
            <a:pPr>
              <a:buFontTx/>
              <a:buChar char="-"/>
            </a:pPr>
            <a:r>
              <a:rPr lang="cs-CZ" sz="12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Pacient má možnost položit obecný dotaz</a:t>
            </a:r>
          </a:p>
          <a:p>
            <a:pPr>
              <a:buFontTx/>
              <a:buChar char="-"/>
            </a:pPr>
            <a:endParaRPr lang="cs-CZ" sz="120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252538"/>
          </a:xfrm>
        </p:spPr>
        <p:txBody>
          <a:bodyPr/>
          <a:lstStyle/>
          <a:p>
            <a:r>
              <a:rPr lang="cs-CZ" altLang="cs-CZ" sz="40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WHO (2017)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1512887"/>
          </a:xfrm>
        </p:spPr>
        <p:txBody>
          <a:bodyPr/>
          <a:lstStyle/>
          <a:p>
            <a:pPr marL="609600" indent="-609600">
              <a:spcBef>
                <a:spcPct val="0"/>
              </a:spcBef>
              <a:buFontTx/>
              <a:buNone/>
            </a:pPr>
            <a:r>
              <a:rPr lang="cs-CZ" altLang="cs-CZ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březen 2017: WHO představuje cíl pro příštích 5 let: </a:t>
            </a:r>
            <a:r>
              <a:rPr lang="cs-CZ" altLang="cs-CZ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snížit výskyt lékových chyb na polovinu</a:t>
            </a: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468313" y="2662238"/>
            <a:ext cx="82296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buFontTx/>
              <a:buChar char="•"/>
            </a:pPr>
            <a:r>
              <a:rPr lang="cs-CZ" altLang="cs-CZ" sz="2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42 mil. vážných poškození pacientů ročně</a:t>
            </a:r>
          </a:p>
          <a:p>
            <a:pPr marL="609600" indent="-609600">
              <a:buFontTx/>
              <a:buChar char="•"/>
            </a:pPr>
            <a:r>
              <a:rPr lang="cs-CZ" altLang="cs-CZ" sz="2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14. místo v příčinách úmrtí </a:t>
            </a:r>
          </a:p>
          <a:p>
            <a:pPr marL="609600" indent="-609600">
              <a:buFontTx/>
              <a:buChar char="•"/>
            </a:pPr>
            <a:r>
              <a:rPr lang="cs-CZ" altLang="cs-CZ" sz="26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riziko ve zdravotnictví není vnímáno ani veřejností, ani zdravotníky a ani politiky</a:t>
            </a:r>
            <a:endParaRPr lang="en-US" altLang="cs-CZ" sz="2600" b="1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79425" y="5600700"/>
            <a:ext cx="82010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sz="1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Zdroj: http://www.who.int/mediacentre/news/releases/2017/medication-related-errors/en/ </a:t>
            </a:r>
            <a:endParaRPr lang="en-US" altLang="en-US" sz="140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376238" y="47402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 altLang="cs-CZ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457200" y="4471988"/>
            <a:ext cx="82073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Iniciativa vyzývá členské státy k přijetí opatření pro řešení lékových chyb – opatření u léčiv s vysokým rizikem v případě nesprávného používání, opatření u pacientů, kteří berou více léčiv pro různá onemocnění a rovněž u pacientů, kteří jsou v péči více zdravotnických zařízení s cílem snížit chyby při farmakoterapii a zabránit tak poškozování pacientů.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252538"/>
          </a:xfrm>
        </p:spPr>
        <p:txBody>
          <a:bodyPr/>
          <a:lstStyle/>
          <a:p>
            <a:r>
              <a:rPr lang="cs-CZ" altLang="cs-CZ" sz="40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UK </a:t>
            </a:r>
            <a:r>
              <a:rPr lang="en-US" altLang="cs-CZ" sz="40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&amp;</a:t>
            </a:r>
            <a:r>
              <a:rPr lang="cs-CZ" altLang="cs-CZ" sz="40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NHS (2017-2018)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330700"/>
            <a:ext cx="8229600" cy="1512888"/>
          </a:xfrm>
        </p:spPr>
        <p:txBody>
          <a:bodyPr/>
          <a:lstStyle/>
          <a:p>
            <a:pPr marL="609600" indent="-609600">
              <a:spcBef>
                <a:spcPct val="0"/>
              </a:spcBef>
              <a:buFontTx/>
              <a:buNone/>
            </a:pPr>
            <a:r>
              <a:rPr lang="cs-CZ" altLang="cs-CZ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únor 2018: ministr zdravotnictví UK Jeremy Hunt oznámil nová opatření k zabránění lékových chyb</a:t>
            </a: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468313" y="1628775"/>
            <a:ext cx="82296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/>
            <a:r>
              <a:rPr lang="cs-CZ" altLang="cs-CZ"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2017: roční výskyt lékových chyb v UK (dle NHS):</a:t>
            </a:r>
          </a:p>
          <a:p>
            <a:pPr marL="609600" indent="-609600"/>
            <a:endParaRPr lang="cs-CZ" altLang="cs-CZ" sz="120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609600" indent="-609600">
              <a:buFontTx/>
              <a:buChar char="•"/>
            </a:pPr>
            <a:r>
              <a:rPr lang="cs-CZ" altLang="cs-CZ"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4,8 milionu s vážnými dopady na pacienty, tj. 7,5 % obyvatel UK</a:t>
            </a:r>
          </a:p>
          <a:p>
            <a:pPr marL="609600" indent="-609600">
              <a:buFontTx/>
              <a:buChar char="•"/>
            </a:pPr>
            <a:r>
              <a:rPr lang="cs-CZ" altLang="cs-CZ"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celkem 22.500 úmrtí ročně s podezřením na účast lékové chyby</a:t>
            </a:r>
          </a:p>
          <a:p>
            <a:pPr marL="609600" indent="-609600">
              <a:buFontTx/>
              <a:buChar char="•"/>
            </a:pPr>
            <a:r>
              <a:rPr lang="cs-CZ" altLang="cs-CZ"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celkem 712 úmrtí ročně v příčinné souvislosti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68313" y="5468938"/>
            <a:ext cx="820102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sz="1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Zdroj: https://www.independent.co.uk/news/health/nhs-medication-errors-deaths-prescription-drugs-jeremy-hunt-york-university-health-a8224226.html</a:t>
            </a:r>
            <a:endParaRPr lang="en-US" altLang="en-US" sz="140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252538"/>
          </a:xfrm>
        </p:spPr>
        <p:txBody>
          <a:bodyPr/>
          <a:lstStyle/>
          <a:p>
            <a:pPr algn="l"/>
            <a:r>
              <a:rPr lang="cs-CZ" altLang="cs-CZ" sz="40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UK (2018)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649287"/>
          </a:xfrm>
        </p:spPr>
        <p:txBody>
          <a:bodyPr/>
          <a:lstStyle/>
          <a:p>
            <a:pPr marL="609600" indent="-609600">
              <a:spcBef>
                <a:spcPct val="0"/>
              </a:spcBef>
              <a:buFontTx/>
              <a:buNone/>
            </a:pPr>
            <a:r>
              <a:rPr lang="cs-CZ" altLang="cs-CZ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Opatření v UK:</a:t>
            </a: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446088" y="2320925"/>
            <a:ext cx="82518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150000"/>
              </a:lnSpc>
              <a:buFontTx/>
              <a:buChar char="•"/>
            </a:pPr>
            <a:r>
              <a:rPr lang="cs-CZ" altLang="cs-CZ" sz="2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důsledná elektronizace NHS</a:t>
            </a:r>
          </a:p>
          <a:p>
            <a:pPr marL="609600" indent="-609600">
              <a:lnSpc>
                <a:spcPct val="150000"/>
              </a:lnSpc>
              <a:buFontTx/>
              <a:buChar char="•"/>
            </a:pPr>
            <a:r>
              <a:rPr lang="cs-CZ" altLang="cs-CZ" sz="2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kontinuální vzdělávání lékařů</a:t>
            </a:r>
          </a:p>
          <a:p>
            <a:pPr marL="609600" indent="-609600">
              <a:lnSpc>
                <a:spcPct val="150000"/>
              </a:lnSpc>
              <a:buFontTx/>
              <a:buChar char="•"/>
            </a:pPr>
            <a:r>
              <a:rPr lang="cs-CZ" altLang="cs-CZ" sz="2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změna právního postavení lékárníků</a:t>
            </a:r>
          </a:p>
          <a:p>
            <a:pPr marL="609600" indent="-609600">
              <a:lnSpc>
                <a:spcPct val="150000"/>
              </a:lnSpc>
              <a:buFontTx/>
              <a:buChar char="•"/>
            </a:pPr>
            <a:r>
              <a:rPr lang="cs-CZ" altLang="cs-CZ" sz="2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zpětné vazby pro lékaře</a:t>
            </a:r>
          </a:p>
          <a:p>
            <a:pPr marL="609600" indent="-609600">
              <a:lnSpc>
                <a:spcPct val="150000"/>
              </a:lnSpc>
              <a:buFontTx/>
              <a:buChar char="•"/>
            </a:pPr>
            <a:r>
              <a:rPr lang="cs-CZ" altLang="cs-CZ" sz="2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edukace pacientů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71488" y="5445125"/>
            <a:ext cx="820102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sz="1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Zdroj: https://www.independent.co.uk/news/health/nhs-medication-errors-deaths-prescription-drugs-jeremy-hunt-york-university-health-a8224226.html</a:t>
            </a:r>
            <a:endParaRPr lang="en-US" altLang="en-US" sz="140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9461" name="Picture 6" descr="693770-gallery1-mxzc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404813"/>
            <a:ext cx="322738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252538"/>
          </a:xfrm>
        </p:spPr>
        <p:txBody>
          <a:bodyPr/>
          <a:lstStyle/>
          <a:p>
            <a:pPr algn="l"/>
            <a:r>
              <a:rPr lang="cs-CZ" altLang="cs-CZ" sz="40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ČR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649287"/>
          </a:xfrm>
        </p:spPr>
        <p:txBody>
          <a:bodyPr/>
          <a:lstStyle/>
          <a:p>
            <a:pPr marL="609600" indent="-609600">
              <a:spcBef>
                <a:spcPct val="0"/>
              </a:spcBef>
              <a:buFontTx/>
              <a:buNone/>
            </a:pPr>
            <a:r>
              <a:rPr lang="cs-CZ" altLang="cs-CZ" sz="28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Opatření v ČR:</a:t>
            </a: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468313" y="2382838"/>
            <a:ext cx="8229600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buFontTx/>
              <a:buChar char="•"/>
            </a:pPr>
            <a:r>
              <a:rPr lang="cs-CZ" altLang="cs-CZ" sz="2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opakovaně odkládaný PLZ</a:t>
            </a:r>
          </a:p>
          <a:p>
            <a:pPr marL="990600" lvl="1" indent="-533400">
              <a:buFontTx/>
              <a:buChar char="–"/>
            </a:pPr>
            <a:r>
              <a:rPr lang="cs-CZ" altLang="cs-CZ" sz="2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bez kontroly interakcí a duplicit</a:t>
            </a:r>
          </a:p>
          <a:p>
            <a:pPr marL="990600" lvl="1" indent="-533400">
              <a:buFontTx/>
              <a:buChar char="–"/>
            </a:pPr>
            <a:r>
              <a:rPr lang="cs-CZ" altLang="cs-CZ" sz="2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bez možnosti kontroly všech přípravků, </a:t>
            </a:r>
          </a:p>
          <a:p>
            <a:pPr lvl="1"/>
            <a:r>
              <a:rPr lang="cs-CZ" altLang="cs-CZ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		chybí např. </a:t>
            </a:r>
            <a:r>
              <a:rPr lang="cs-CZ" altLang="cs-CZ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Rp</a:t>
            </a:r>
            <a:r>
              <a:rPr lang="cs-CZ" altLang="cs-CZ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s modrým pruhem, </a:t>
            </a:r>
            <a:r>
              <a:rPr lang="cs-CZ" altLang="cs-CZ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centrové</a:t>
            </a:r>
            <a:r>
              <a:rPr lang="cs-CZ" altLang="cs-CZ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léky</a:t>
            </a:r>
          </a:p>
          <a:p>
            <a:pPr marL="609600" indent="-609600">
              <a:buFontTx/>
              <a:buChar char="•"/>
            </a:pPr>
            <a:r>
              <a:rPr lang="cs-CZ" altLang="cs-CZ" sz="2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bagatelizace problematiky interakcí v minulosti</a:t>
            </a:r>
          </a:p>
          <a:p>
            <a:pPr marL="609600" indent="-609600">
              <a:buFontTx/>
              <a:buChar char="•"/>
            </a:pPr>
            <a:r>
              <a:rPr lang="cs-CZ" altLang="cs-CZ" sz="2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neexistence výkonu lékárníka za kontrolu interakcí</a:t>
            </a:r>
          </a:p>
          <a:p>
            <a:pPr marL="609600" indent="-609600">
              <a:buFontTx/>
              <a:buChar char="•"/>
            </a:pPr>
            <a:r>
              <a:rPr lang="cs-CZ" altLang="cs-CZ" sz="2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absence edukace pacientů</a:t>
            </a:r>
          </a:p>
          <a:p>
            <a:pPr marL="609600" indent="-609600">
              <a:buFontTx/>
              <a:buChar char="•"/>
            </a:pPr>
            <a:r>
              <a:rPr lang="cs-CZ" altLang="cs-CZ" sz="2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absence podpory vzdělávání zdravotníků</a:t>
            </a:r>
          </a:p>
          <a:p>
            <a:pPr marL="609600" indent="-609600">
              <a:buFontTx/>
              <a:buChar char="•"/>
            </a:pPr>
            <a:r>
              <a:rPr lang="cs-CZ" altLang="cs-CZ" sz="2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nejsou financovány projekty typu Projekt Senior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1101725" y="2111375"/>
          <a:ext cx="7842250" cy="424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0" r:id="rId4" imgW="7840135" imgH="4249280" progId="Excel.Chart.8">
                  <p:embed/>
                </p:oleObj>
              </mc:Choice>
              <mc:Fallback>
                <p:oleObj r:id="rId4" imgW="7840135" imgH="4249280" progId="Excel.Char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725" y="2111375"/>
                        <a:ext cx="7842250" cy="424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-168275" y="1577975"/>
          <a:ext cx="3846513" cy="208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1" r:id="rId6" imgW="3846909" imgH="2085013" progId="Excel.Chart.8">
                  <p:embed/>
                </p:oleObj>
              </mc:Choice>
              <mc:Fallback>
                <p:oleObj r:id="rId6" imgW="3846909" imgH="2085013" progId="Excel.Char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68275" y="1577975"/>
                        <a:ext cx="3846513" cy="208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1906588" y="2371725"/>
            <a:ext cx="1720850" cy="1057275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title"/>
          </p:nvPr>
        </p:nvSpPr>
        <p:spPr>
          <a:xfrm>
            <a:off x="663575" y="304800"/>
            <a:ext cx="8229600" cy="1323975"/>
          </a:xfrm>
        </p:spPr>
        <p:txBody>
          <a:bodyPr/>
          <a:lstStyle/>
          <a:p>
            <a:r>
              <a:rPr lang="cs-CZ" altLang="cs-CZ" sz="40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Výskyt chyb při preskripci a jejich struktura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305800" cy="1366838"/>
          </a:xfrm>
        </p:spPr>
        <p:txBody>
          <a:bodyPr/>
          <a:lstStyle/>
          <a:p>
            <a:r>
              <a:rPr lang="cs-CZ" altLang="cs-CZ" sz="40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Lékové interakce: </a:t>
            </a:r>
            <a:br>
              <a:rPr lang="cs-CZ" altLang="cs-CZ" sz="40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</a:br>
            <a:r>
              <a:rPr lang="cs-CZ" altLang="cs-CZ" sz="40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skutečný problém nebo fáma? 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913" y="1844675"/>
            <a:ext cx="8305800" cy="636588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sz="28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ČR (ÚZIS </a:t>
            </a:r>
            <a:r>
              <a:rPr lang="en-US" altLang="cs-CZ" sz="28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&amp;</a:t>
            </a:r>
            <a:r>
              <a:rPr lang="cs-CZ" altLang="cs-CZ" sz="28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MZ ČR, 2018):</a:t>
            </a:r>
          </a:p>
          <a:p>
            <a:pPr>
              <a:buFontTx/>
              <a:buNone/>
            </a:pPr>
            <a:endParaRPr lang="cs-CZ" altLang="cs-CZ" sz="240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442913" y="5445125"/>
            <a:ext cx="82804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sz="1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Zdroj: https://ct24.ceskatelevize.cz/domaci/2816702-stale-vice-lidi-umira-kvuli-nevhodne-kombinaci-leku-nektere-pojistovny-nabizeji </a:t>
            </a:r>
            <a:endParaRPr lang="en-US" altLang="en-US" sz="140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1352550" y="2559050"/>
          <a:ext cx="6439221" cy="2495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8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8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3751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altLang="cs-CZ" sz="2400" u="none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hospitalizace</a:t>
                      </a:r>
                      <a:endParaRPr lang="cs-CZ" sz="2400" u="none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altLang="cs-CZ" sz="2400" u="none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úmrtí</a:t>
                      </a:r>
                      <a:endParaRPr lang="cs-CZ" sz="2400" u="none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3751">
                <a:tc>
                  <a:txBody>
                    <a:bodyPr/>
                    <a:lstStyle/>
                    <a:p>
                      <a:pPr algn="ctr"/>
                      <a:r>
                        <a:rPr lang="cs-CZ" altLang="cs-CZ" sz="2400" dirty="0">
                          <a:solidFill>
                            <a:sysClr val="windowText" lastClr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2007</a:t>
                      </a:r>
                      <a:endParaRPr lang="cs-CZ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altLang="cs-CZ" sz="2400" dirty="0">
                          <a:solidFill>
                            <a:sysClr val="windowText" lastClr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1 745</a:t>
                      </a:r>
                      <a:endParaRPr lang="cs-CZ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altLang="cs-CZ" sz="2400" dirty="0">
                          <a:solidFill>
                            <a:sysClr val="windowText" lastClr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</a:t>
                      </a:r>
                      <a:endParaRPr lang="cs-CZ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3751">
                <a:tc>
                  <a:txBody>
                    <a:bodyPr/>
                    <a:lstStyle/>
                    <a:p>
                      <a:pPr algn="ctr"/>
                      <a:r>
                        <a:rPr lang="cs-CZ" altLang="cs-CZ" sz="2400" dirty="0">
                          <a:solidFill>
                            <a:sysClr val="windowText" lastClr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2012</a:t>
                      </a:r>
                      <a:endParaRPr lang="cs-CZ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altLang="cs-CZ" sz="2400" dirty="0">
                          <a:solidFill>
                            <a:sysClr val="windowText" lastClr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3 137</a:t>
                      </a:r>
                      <a:endParaRPr lang="cs-CZ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2400" dirty="0">
                          <a:solidFill>
                            <a:sysClr val="windowText" lastClr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3751">
                <a:tc>
                  <a:txBody>
                    <a:bodyPr/>
                    <a:lstStyle/>
                    <a:p>
                      <a:pPr algn="ctr"/>
                      <a:r>
                        <a:rPr lang="cs-CZ" altLang="cs-CZ" sz="2400" dirty="0">
                          <a:solidFill>
                            <a:sysClr val="windowText" lastClr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2017</a:t>
                      </a:r>
                      <a:endParaRPr lang="cs-CZ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altLang="cs-CZ" sz="2400" dirty="0">
                          <a:solidFill>
                            <a:sysClr val="windowText" lastClr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6 201</a:t>
                      </a:r>
                      <a:endParaRPr lang="cs-CZ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altLang="cs-CZ" sz="2400" dirty="0">
                          <a:solidFill>
                            <a:sysClr val="windowText" lastClr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252</a:t>
                      </a:r>
                      <a:endParaRPr lang="cs-CZ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Tahoma" pitchFamily="34" charset="0"/>
                <a:cs typeface="Tahoma" pitchFamily="34" charset="0"/>
              </a:rPr>
              <a:t>Náklady na duplicity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628650" y="1690688"/>
            <a:ext cx="804386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dirty="0">
                <a:latin typeface="Tahoma" pitchFamily="34" charset="0"/>
                <a:cs typeface="Tahoma" pitchFamily="34" charset="0"/>
              </a:rPr>
              <a:t>Průměrné náklady na 1 duplicitu 98,59 Kč za měsíc (tj. cca 26 % ceny průměrného balení léčiva v ČR)	</a:t>
            </a:r>
          </a:p>
          <a:p>
            <a:pPr>
              <a:spcBef>
                <a:spcPct val="50000"/>
              </a:spcBef>
            </a:pPr>
            <a:r>
              <a:rPr lang="cs-CZ" sz="2400" dirty="0">
                <a:latin typeface="Tahoma" pitchFamily="34" charset="0"/>
                <a:cs typeface="Tahoma" pitchFamily="34" charset="0"/>
              </a:rPr>
              <a:t>V ČR má 4,8 % dospělé populace alespoň 1 duplicitu v roce</a:t>
            </a:r>
          </a:p>
          <a:p>
            <a:pPr>
              <a:spcBef>
                <a:spcPct val="50000"/>
              </a:spcBef>
            </a:pPr>
            <a:r>
              <a:rPr lang="cs-CZ" sz="2400" dirty="0">
                <a:latin typeface="Tahoma" pitchFamily="34" charset="0"/>
                <a:cs typeface="Tahoma" pitchFamily="34" charset="0"/>
              </a:rPr>
              <a:t>ČR má 8 470 644 dospělých obyvatel, z nichž 406 591 má duplicitu</a:t>
            </a:r>
          </a:p>
          <a:p>
            <a:pPr algn="ctr">
              <a:spcBef>
                <a:spcPct val="50000"/>
              </a:spcBef>
            </a:pPr>
            <a:r>
              <a:rPr lang="cs-CZ" sz="2400" b="1" dirty="0">
                <a:latin typeface="Tahoma" pitchFamily="34" charset="0"/>
                <a:cs typeface="Tahoma" pitchFamily="34" charset="0"/>
              </a:rPr>
              <a:t>Náklady pojišťoven na duplicity mohou činit </a:t>
            </a:r>
          </a:p>
          <a:p>
            <a:pPr algn="ctr">
              <a:spcBef>
                <a:spcPct val="50000"/>
              </a:spcBef>
            </a:pPr>
            <a:r>
              <a:rPr lang="cs-CZ" sz="2400" b="1" dirty="0">
                <a:latin typeface="Tahoma" pitchFamily="34" charset="0"/>
                <a:cs typeface="Tahoma" pitchFamily="34" charset="0"/>
              </a:rPr>
              <a:t>481 029 680,- Kč ročně</a:t>
            </a:r>
          </a:p>
        </p:txBody>
      </p:sp>
      <p:sp>
        <p:nvSpPr>
          <p:cNvPr id="24592" name="Text Box 4"/>
          <p:cNvSpPr txBox="1">
            <a:spLocks noChangeArrowheads="1"/>
          </p:cNvSpPr>
          <p:nvPr/>
        </p:nvSpPr>
        <p:spPr bwMode="auto">
          <a:xfrm>
            <a:off x="471488" y="5956300"/>
            <a:ext cx="8201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sz="1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Zdroj: DrugAgency, 201</a:t>
            </a:r>
            <a:r>
              <a:rPr lang="en-US" altLang="en-US" sz="1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0</a:t>
            </a:r>
            <a:r>
              <a:rPr lang="cs-CZ" altLang="en-US" sz="1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-2019</a:t>
            </a:r>
            <a:endParaRPr lang="en-US" altLang="en-US" sz="140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064500" cy="1282700"/>
          </a:xfrm>
        </p:spPr>
        <p:txBody>
          <a:bodyPr/>
          <a:lstStyle/>
          <a:p>
            <a:r>
              <a:rPr lang="cs-CZ" altLang="en-US" sz="40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Důvody stavu? </a:t>
            </a:r>
            <a:endParaRPr lang="en-US" altLang="cs-CZ" sz="400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4294967295"/>
          </p:nvPr>
        </p:nvSpPr>
        <p:spPr>
          <a:xfrm>
            <a:off x="468313" y="1444625"/>
            <a:ext cx="8064500" cy="3581400"/>
          </a:xfrm>
        </p:spPr>
        <p:txBody>
          <a:bodyPr/>
          <a:lstStyle/>
          <a:p>
            <a:pPr marL="609600" indent="-609600">
              <a:lnSpc>
                <a:spcPct val="100000"/>
              </a:lnSpc>
              <a:buFont typeface="Wingdings" pitchFamily="2" charset="2"/>
              <a:buNone/>
            </a:pPr>
            <a:r>
              <a:rPr lang="cs-CZ" altLang="en-US"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Zvyšující se byrokracie při poskytování ZP</a:t>
            </a:r>
          </a:p>
          <a:p>
            <a:pPr marL="609600" indent="-609600">
              <a:lnSpc>
                <a:spcPct val="100000"/>
              </a:lnSpc>
              <a:buFont typeface="Wingdings" pitchFamily="2" charset="2"/>
              <a:buNone/>
            </a:pPr>
            <a:r>
              <a:rPr lang="cs-CZ" altLang="en-US"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Počet návštěv u lékaře</a:t>
            </a:r>
          </a:p>
          <a:p>
            <a:pPr marL="609600" indent="-609600">
              <a:lnSpc>
                <a:spcPct val="100000"/>
              </a:lnSpc>
              <a:buFont typeface="Wingdings" pitchFamily="2" charset="2"/>
              <a:buNone/>
            </a:pPr>
            <a:r>
              <a:rPr lang="cs-CZ" altLang="en-US"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Unifikace farmakoterapie (doporučené postupy, které ale obvykle na interakce neupozorňují)</a:t>
            </a:r>
          </a:p>
          <a:p>
            <a:pPr marL="609600" indent="-609600">
              <a:lnSpc>
                <a:spcPct val="100000"/>
              </a:lnSpc>
              <a:buFont typeface="Wingdings" pitchFamily="2" charset="2"/>
              <a:buNone/>
            </a:pPr>
            <a:r>
              <a:rPr lang="cs-CZ" altLang="en-US"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Zvyšující se spotřeba léčiv, počty názvů přípravků enormní</a:t>
            </a:r>
          </a:p>
          <a:p>
            <a:pPr marL="609600" indent="-609600">
              <a:lnSpc>
                <a:spcPct val="100000"/>
              </a:lnSpc>
              <a:buFont typeface="Wingdings" pitchFamily="2" charset="2"/>
              <a:buNone/>
            </a:pPr>
            <a:r>
              <a:rPr lang="cs-CZ" altLang="en-US"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Vyšší incidence polypragmázie</a:t>
            </a:r>
          </a:p>
          <a:p>
            <a:pPr marL="609600" indent="-609600">
              <a:lnSpc>
                <a:spcPct val="100000"/>
              </a:lnSpc>
              <a:buFont typeface="Wingdings" pitchFamily="2" charset="2"/>
              <a:buNone/>
            </a:pPr>
            <a:r>
              <a:rPr lang="cs-CZ" altLang="en-US"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Nové, dosud neznámé interakce</a:t>
            </a:r>
          </a:p>
          <a:p>
            <a:pPr marL="609600" indent="-609600">
              <a:lnSpc>
                <a:spcPct val="100000"/>
              </a:lnSpc>
              <a:buFont typeface="Wingdings" pitchFamily="2" charset="2"/>
              <a:buNone/>
            </a:pPr>
            <a:r>
              <a:rPr lang="cs-CZ" altLang="en-US"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Nesrozumitelné informace v SPC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71488" y="6011863"/>
            <a:ext cx="82010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sz="1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Zdroj: Hakkarainen KM et al: PLoS One 2012; 7: e33236</a:t>
            </a:r>
            <a:endParaRPr lang="en-US" altLang="en-US" sz="140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Zaoblený obdélník 1"/>
          <p:cNvSpPr/>
          <p:nvPr/>
        </p:nvSpPr>
        <p:spPr>
          <a:xfrm>
            <a:off x="468313" y="5111750"/>
            <a:ext cx="8201025" cy="814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altLang="en-US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Přitom 52 % lékových chyb (42-62 % na 95</a:t>
            </a:r>
            <a:r>
              <a:rPr lang="en-US" altLang="en-US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%</a:t>
            </a:r>
            <a:r>
              <a:rPr lang="cs-CZ" altLang="en-US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hladině spolehlivosti) je </a:t>
            </a:r>
            <a:r>
              <a:rPr lang="cs-CZ" altLang="en-US" b="1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preventabilních</a:t>
            </a:r>
            <a:r>
              <a:rPr lang="cs-CZ" altLang="en-US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akční 2" id="{6CAFB6B2-527C-0242-967D-E7F7C1393869}" vid="{D21A3AF7-3BC4-C546-B04D-215A849004CE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1.1 upraveno</Template>
  <TotalTime>6491</TotalTime>
  <Words>1574</Words>
  <Application>Microsoft Office PowerPoint</Application>
  <PresentationFormat>Předvádění na obrazovce (4:3)</PresentationFormat>
  <Paragraphs>280</Paragraphs>
  <Slides>19</Slides>
  <Notes>7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Tahoma</vt:lpstr>
      <vt:lpstr>Times New Roman</vt:lpstr>
      <vt:lpstr>Wingdings</vt:lpstr>
      <vt:lpstr>Office Theme</vt:lpstr>
      <vt:lpstr>Microsoft Excel Chart</vt:lpstr>
      <vt:lpstr>Graf</vt:lpstr>
      <vt:lpstr>Prezentace aplikace PowerPoint</vt:lpstr>
      <vt:lpstr>WHO (2017)</vt:lpstr>
      <vt:lpstr>UK &amp; NHS (2017-2018)</vt:lpstr>
      <vt:lpstr>UK (2018)</vt:lpstr>
      <vt:lpstr>ČR</vt:lpstr>
      <vt:lpstr>Výskyt chyb při preskripci a jejich struktura</vt:lpstr>
      <vt:lpstr>Lékové interakce:  skutečný problém nebo fáma? </vt:lpstr>
      <vt:lpstr>Náklady na duplicity</vt:lpstr>
      <vt:lpstr>Důvody stavu? </vt:lpstr>
      <vt:lpstr>Prezentace aplikace PowerPoint</vt:lpstr>
      <vt:lpstr>Pacientka č. 1 žena, 78 let: ohrožení krvácivou příhodou</vt:lpstr>
      <vt:lpstr>Riziko vzniku gastropatie u interakce antidepresiv SSRI s NSA</vt:lpstr>
      <vt:lpstr>Srovnání spotřeb NSA v ČR a ve vybraných zemích</vt:lpstr>
      <vt:lpstr>Pacientka č. 1 žena, 78 let, po dvou týdnech</vt:lpstr>
      <vt:lpstr>Pacient č. 2 muž 63 let</vt:lpstr>
      <vt:lpstr>Pacientka č. 3 žena 83 let: Ohrožení smrtící arytmií i krvácením</vt:lpstr>
      <vt:lpstr>Samotné nahlížení do lékového záznamu u pacientů 1 až 3 nestačilo</vt:lpstr>
      <vt:lpstr>Prezentace aplikace PowerPoint</vt:lpstr>
      <vt:lpstr>Příklady kontroly interakcí v ČR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Význam a rozdělení lékových interakcí</dc:title>
  <dc:creator>Suchopár Štěpán</dc:creator>
  <cp:lastModifiedBy>Ivona Proksova MUDr.</cp:lastModifiedBy>
  <cp:revision>152</cp:revision>
  <cp:lastPrinted>2019-09-26T14:45:12Z</cp:lastPrinted>
  <dcterms:created xsi:type="dcterms:W3CDTF">2016-02-15T12:26:32Z</dcterms:created>
  <dcterms:modified xsi:type="dcterms:W3CDTF">2019-10-28T19:50:30Z</dcterms:modified>
</cp:coreProperties>
</file>